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8" r:id="rId2"/>
    <p:sldId id="264" r:id="rId3"/>
    <p:sldId id="272" r:id="rId4"/>
    <p:sldId id="265" r:id="rId5"/>
    <p:sldId id="266" r:id="rId6"/>
    <p:sldId id="267" r:id="rId7"/>
    <p:sldId id="268" r:id="rId8"/>
    <p:sldId id="269" r:id="rId9"/>
    <p:sldId id="270" r:id="rId10"/>
    <p:sldId id="275" r:id="rId11"/>
    <p:sldId id="277" r:id="rId1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ина Пригорницкая" initials="МП" lastIdx="5" clrIdx="0">
    <p:extLst>
      <p:ext uri="{19B8F6BF-5375-455C-9EA6-DF929625EA0E}">
        <p15:presenceInfo xmlns:p15="http://schemas.microsoft.com/office/powerpoint/2012/main" userId="c7c2f06a2b3c4c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9DE3"/>
    <a:srgbClr val="00AEEF"/>
    <a:srgbClr val="9FAEF8"/>
    <a:srgbClr val="1EADD1"/>
    <a:srgbClr val="9FCDF8"/>
    <a:srgbClr val="9FECF8"/>
    <a:srgbClr val="9FF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3447" autoAdjust="0"/>
  </p:normalViewPr>
  <p:slideViewPr>
    <p:cSldViewPr snapToGrid="0">
      <p:cViewPr>
        <p:scale>
          <a:sx n="81" d="100"/>
          <a:sy n="81" d="100"/>
        </p:scale>
        <p:origin x="456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D8105-82DE-4858-9A48-3281F3CB6941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EE68B-FCE2-405E-A146-6FD7575EC54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22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4EE68B-FCE2-405E-A146-6FD7575EC54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350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4EE68B-FCE2-405E-A146-6FD7575EC54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230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4EE68B-FCE2-405E-A146-6FD7575EC54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61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E68B-FCE2-405E-A146-6FD7575EC54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027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E68B-FCE2-405E-A146-6FD7575EC54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217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E68B-FCE2-405E-A146-6FD7575EC54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252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E68B-FCE2-405E-A146-6FD7575EC54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258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E68B-FCE2-405E-A146-6FD7575EC54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204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E68B-FCE2-405E-A146-6FD7575EC54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579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4EE68B-FCE2-405E-A146-6FD7575EC54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165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4EE68B-FCE2-405E-A146-6FD7575EC54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1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4C55-2C32-4877-80AF-8FD0D5F2F76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C850-37AF-4B3C-8E01-AE1E4427105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20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4C55-2C32-4877-80AF-8FD0D5F2F76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C850-37AF-4B3C-8E01-AE1E4427105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99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4C55-2C32-4877-80AF-8FD0D5F2F76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C850-37AF-4B3C-8E01-AE1E4427105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68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4C55-2C32-4877-80AF-8FD0D5F2F76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C850-37AF-4B3C-8E01-AE1E4427105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91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4C55-2C32-4877-80AF-8FD0D5F2F76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C850-37AF-4B3C-8E01-AE1E4427105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97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4C55-2C32-4877-80AF-8FD0D5F2F76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C850-37AF-4B3C-8E01-AE1E4427105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94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4C55-2C32-4877-80AF-8FD0D5F2F76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C850-37AF-4B3C-8E01-AE1E4427105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00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4C55-2C32-4877-80AF-8FD0D5F2F76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C850-37AF-4B3C-8E01-AE1E4427105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92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4C55-2C32-4877-80AF-8FD0D5F2F76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C850-37AF-4B3C-8E01-AE1E4427105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95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4C55-2C32-4877-80AF-8FD0D5F2F76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C850-37AF-4B3C-8E01-AE1E4427105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37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4C55-2C32-4877-80AF-8FD0D5F2F76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C850-37AF-4B3C-8E01-AE1E4427105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93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84C55-2C32-4877-80AF-8FD0D5F2F76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EC850-37AF-4B3C-8E01-AE1E4427105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19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C09DE3"/>
            </a:gs>
            <a:gs pos="50000">
              <a:srgbClr val="7030A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4238334"/>
            <a:ext cx="6858000" cy="13950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8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" y="4540777"/>
            <a:ext cx="6857999" cy="790136"/>
          </a:xfrm>
          <a:prstGeom prst="rect">
            <a:avLst/>
          </a:prstGeom>
          <a:noFill/>
        </p:spPr>
        <p:txBody>
          <a:bodyPr wrap="square" lIns="50975" tIns="25487" rIns="50975" bIns="25487">
            <a:spAutoFit/>
          </a:bodyPr>
          <a:lstStyle/>
          <a:p>
            <a:pPr algn="ctr"/>
            <a:r>
              <a:rPr lang="uk-UA" sz="4800" b="1" dirty="0">
                <a:ln w="0"/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ЗВІТ - 2022 </a:t>
            </a:r>
            <a:endParaRPr lang="ru-RU" sz="4800" b="1" dirty="0">
              <a:ln w="0"/>
              <a:solidFill>
                <a:schemeClr val="accent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 descr="Зображення, що містить текст&#10;&#10;Автоматично згенерований опис">
            <a:extLst>
              <a:ext uri="{FF2B5EF4-FFF2-40B4-BE49-F238E27FC236}">
                <a16:creationId xmlns:a16="http://schemas.microsoft.com/office/drawing/2014/main" id="{4B73F024-72B2-4333-B86D-EABE39E5F0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490" y="719547"/>
            <a:ext cx="2961019" cy="1085949"/>
          </a:xfrm>
          <a:prstGeom prst="rect">
            <a:avLst/>
          </a:prstGeom>
        </p:spPr>
      </p:pic>
      <p:pic>
        <p:nvPicPr>
          <p:cNvPr id="14" name="Графіка 13" descr="Phone Vibration with solid fill">
            <a:extLst>
              <a:ext uri="{FF2B5EF4-FFF2-40B4-BE49-F238E27FC236}">
                <a16:creationId xmlns:a16="http://schemas.microsoft.com/office/drawing/2014/main" id="{F5BECC04-0AB6-4394-AFE1-5D5061C3F5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155081">
            <a:off x="238866" y="8636927"/>
            <a:ext cx="914400" cy="914400"/>
          </a:xfrm>
          <a:prstGeom prst="rect">
            <a:avLst/>
          </a:prstGeom>
        </p:spPr>
      </p:pic>
      <p:pic>
        <p:nvPicPr>
          <p:cNvPr id="16" name="Графіка 15" descr="Laptop with solid fill">
            <a:extLst>
              <a:ext uri="{FF2B5EF4-FFF2-40B4-BE49-F238E27FC236}">
                <a16:creationId xmlns:a16="http://schemas.microsoft.com/office/drawing/2014/main" id="{D4DF2E0F-2160-4E19-B56C-2C72ABE9F6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00030" y="8305084"/>
            <a:ext cx="1507713" cy="1507713"/>
          </a:xfrm>
          <a:prstGeom prst="rect">
            <a:avLst/>
          </a:prstGeom>
        </p:spPr>
      </p:pic>
      <p:pic>
        <p:nvPicPr>
          <p:cNvPr id="18" name="Графіка 17" descr="Remote control with solid fill">
            <a:extLst>
              <a:ext uri="{FF2B5EF4-FFF2-40B4-BE49-F238E27FC236}">
                <a16:creationId xmlns:a16="http://schemas.microsoft.com/office/drawing/2014/main" id="{34D93DDF-894B-4AD9-98B2-5E267D4BBE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35458" y="8594206"/>
            <a:ext cx="929470" cy="929470"/>
          </a:xfrm>
          <a:prstGeom prst="rect">
            <a:avLst/>
          </a:prstGeom>
        </p:spPr>
      </p:pic>
      <p:pic>
        <p:nvPicPr>
          <p:cNvPr id="20" name="Графіка 19" descr="Wireless router with solid fill">
            <a:extLst>
              <a:ext uri="{FF2B5EF4-FFF2-40B4-BE49-F238E27FC236}">
                <a16:creationId xmlns:a16="http://schemas.microsoft.com/office/drawing/2014/main" id="{71C8A594-E887-4325-9761-CC76B917E63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40731" y="8525349"/>
            <a:ext cx="1137556" cy="1137556"/>
          </a:xfrm>
          <a:prstGeom prst="rect">
            <a:avLst/>
          </a:prstGeom>
        </p:spPr>
      </p:pic>
      <p:pic>
        <p:nvPicPr>
          <p:cNvPr id="22" name="Графіка 21" descr="Cycle with people with solid fill">
            <a:extLst>
              <a:ext uri="{FF2B5EF4-FFF2-40B4-BE49-F238E27FC236}">
                <a16:creationId xmlns:a16="http://schemas.microsoft.com/office/drawing/2014/main" id="{E5B3F808-34F4-4F96-80A0-2C9A64375BB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76726" y="8361429"/>
            <a:ext cx="1395021" cy="139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7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533001"/>
            <a:ext cx="544796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uk-UA" sz="88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22880" y="529404"/>
            <a:ext cx="5735120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uk-UA" sz="88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38045" y="598153"/>
            <a:ext cx="4964448" cy="240626"/>
          </a:xfrm>
          <a:prstGeom prst="rect">
            <a:avLst/>
          </a:prstGeom>
          <a:noFill/>
        </p:spPr>
        <p:txBody>
          <a:bodyPr wrap="square" lIns="50975" tIns="25487" rIns="50975" bIns="25487">
            <a:spAutoFit/>
          </a:bodyPr>
          <a:lstStyle/>
          <a:p>
            <a:pPr algn="ctr"/>
            <a:r>
              <a:rPr lang="en-US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KPI_TelPU2</a:t>
            </a:r>
            <a:r>
              <a:rPr lang="uk-UA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021</a:t>
            </a:r>
            <a:r>
              <a:rPr lang="en-US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#other</a:t>
            </a:r>
            <a:r>
              <a:rPr lang="en-US" sz="1229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uk-UA" sz="1229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55" y="471335"/>
            <a:ext cx="742526" cy="497363"/>
          </a:xfrm>
          <a:prstGeom prst="rect">
            <a:avLst/>
          </a:prstGeom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6CE2918-664F-407D-AA15-CFAC14690192}"/>
              </a:ext>
            </a:extLst>
          </p:cNvPr>
          <p:cNvSpPr/>
          <p:nvPr/>
        </p:nvSpPr>
        <p:spPr>
          <a:xfrm>
            <a:off x="403914" y="1095516"/>
            <a:ext cx="6050172" cy="9763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uk-UA" sz="1400" dirty="0">
                <a:latin typeface="+mj-lt"/>
              </a:rPr>
              <a:t>Звернення до КМУ та </a:t>
            </a:r>
            <a:r>
              <a:rPr lang="uk-UA" sz="1400" dirty="0" err="1">
                <a:latin typeface="+mj-lt"/>
              </a:rPr>
              <a:t>Мінцифри</a:t>
            </a:r>
            <a:r>
              <a:rPr lang="uk-UA" sz="1400" dirty="0">
                <a:latin typeface="+mj-lt"/>
              </a:rPr>
              <a:t> щодо необхідності автоматичного продовження строку дії удосконалених електронних підписів, терміни продовжено до кінця 2022 року.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uk-UA" sz="1400" dirty="0">
                <a:latin typeface="+mj-lt"/>
              </a:rPr>
              <a:t>Звернення до </a:t>
            </a:r>
            <a:r>
              <a:rPr lang="uk-UA" sz="1400" dirty="0" err="1">
                <a:latin typeface="+mj-lt"/>
              </a:rPr>
              <a:t>Держспецзв’язку</a:t>
            </a:r>
            <a:r>
              <a:rPr lang="uk-UA" sz="1400" dirty="0">
                <a:latin typeface="+mj-lt"/>
              </a:rPr>
              <a:t> щодо скасування обмежень на придбання палива для потреб провайдерів телекомунікацій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uk-UA" sz="1400" dirty="0">
                <a:latin typeface="+mj-lt"/>
              </a:rPr>
              <a:t>Звернення до </a:t>
            </a:r>
            <a:r>
              <a:rPr lang="uk-UA" sz="1400" dirty="0" err="1">
                <a:latin typeface="+mj-lt"/>
              </a:rPr>
              <a:t>Мінцифри</a:t>
            </a:r>
            <a:r>
              <a:rPr lang="uk-UA" sz="1400" dirty="0">
                <a:latin typeface="+mj-lt"/>
              </a:rPr>
              <a:t> щодо бронювання ключових посад працівників </a:t>
            </a:r>
            <a:r>
              <a:rPr lang="uk-UA" sz="1400" dirty="0" err="1">
                <a:latin typeface="+mj-lt"/>
              </a:rPr>
              <a:t>елкому</a:t>
            </a:r>
            <a:r>
              <a:rPr lang="uk-UA" sz="1400" dirty="0">
                <a:latin typeface="+mj-lt"/>
              </a:rPr>
              <a:t> 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uk-UA" sz="1400" dirty="0">
                <a:latin typeface="+mj-lt"/>
              </a:rPr>
              <a:t>Звернення до КМУ щодо внесення змін до Постанови про перелік товарів критичного імпорту.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uk-UA" sz="1400" dirty="0">
                <a:latin typeface="+mj-lt"/>
              </a:rPr>
              <a:t>Надано пропозиції до НКЕК, щоб </a:t>
            </a:r>
            <a:r>
              <a:rPr lang="ru-RU" sz="1400" dirty="0">
                <a:latin typeface="+mj-lt"/>
              </a:rPr>
              <a:t>на </a:t>
            </a:r>
            <a:r>
              <a:rPr lang="ru-RU" sz="1400" dirty="0" err="1">
                <a:latin typeface="+mj-lt"/>
              </a:rPr>
              <a:t>період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воєнного</a:t>
            </a:r>
            <a:r>
              <a:rPr lang="ru-RU" sz="1400" dirty="0">
                <a:latin typeface="+mj-lt"/>
              </a:rPr>
              <a:t> стану </a:t>
            </a:r>
            <a:r>
              <a:rPr lang="ru-RU" sz="1400" dirty="0" err="1">
                <a:latin typeface="+mj-lt"/>
              </a:rPr>
              <a:t>дозволити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підключення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фіксованих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номерів</a:t>
            </a:r>
            <a:r>
              <a:rPr lang="ru-RU" sz="1400" dirty="0">
                <a:latin typeface="+mj-lt"/>
              </a:rPr>
              <a:t> за SIP-</a:t>
            </a:r>
            <a:r>
              <a:rPr lang="ru-RU" sz="1400" dirty="0" err="1">
                <a:latin typeface="+mj-lt"/>
              </a:rPr>
              <a:t>технологією</a:t>
            </a:r>
            <a:r>
              <a:rPr lang="ru-RU" sz="1400" dirty="0">
                <a:latin typeface="+mj-lt"/>
              </a:rPr>
              <a:t>, в межах України без </a:t>
            </a:r>
            <a:r>
              <a:rPr lang="ru-RU" sz="1400" dirty="0" err="1">
                <a:latin typeface="+mj-lt"/>
              </a:rPr>
              <a:t>урахування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географічної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прив’язки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номерів</a:t>
            </a:r>
            <a:endParaRPr lang="ru-RU" sz="1400" dirty="0">
              <a:latin typeface="+mj-lt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 err="1">
                <a:latin typeface="+mj-lt"/>
              </a:rPr>
              <a:t>Надіслано</a:t>
            </a:r>
            <a:r>
              <a:rPr lang="ru-RU" sz="1400" dirty="0">
                <a:latin typeface="+mj-lt"/>
              </a:rPr>
              <a:t> запит та </a:t>
            </a:r>
            <a:r>
              <a:rPr lang="ru-RU" sz="1400" dirty="0" err="1">
                <a:latin typeface="+mj-lt"/>
              </a:rPr>
              <a:t>отримано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відповідь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щодо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прогнозованих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показників</a:t>
            </a:r>
            <a:r>
              <a:rPr lang="ru-RU" sz="1400" dirty="0">
                <a:latin typeface="+mj-lt"/>
              </a:rPr>
              <a:t> ВВП на 2022 рік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 err="1">
                <a:latin typeface="+mj-lt"/>
              </a:rPr>
              <a:t>Надіслано</a:t>
            </a:r>
            <a:r>
              <a:rPr lang="ru-RU" sz="1400" dirty="0">
                <a:latin typeface="+mj-lt"/>
              </a:rPr>
              <a:t> до ДРС лист </a:t>
            </a:r>
            <a:r>
              <a:rPr lang="ru-RU" sz="1400" dirty="0" err="1">
                <a:latin typeface="+mj-lt"/>
              </a:rPr>
              <a:t>щодо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існуючих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проблемних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питань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нагляду</a:t>
            </a:r>
            <a:r>
              <a:rPr lang="ru-RU" sz="1400" dirty="0">
                <a:latin typeface="+mj-lt"/>
              </a:rPr>
              <a:t> та контролю в </a:t>
            </a:r>
            <a:r>
              <a:rPr lang="ru-RU" sz="1400" dirty="0" err="1">
                <a:latin typeface="+mj-lt"/>
              </a:rPr>
              <a:t>період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дії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воєнного</a:t>
            </a:r>
            <a:r>
              <a:rPr lang="ru-RU" sz="1400" dirty="0">
                <a:latin typeface="+mj-lt"/>
              </a:rPr>
              <a:t> стану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 err="1">
                <a:latin typeface="+mj-lt"/>
              </a:rPr>
              <a:t>Надано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пропозиції</a:t>
            </a:r>
            <a:r>
              <a:rPr lang="ru-RU" sz="1400" dirty="0">
                <a:latin typeface="+mj-lt"/>
              </a:rPr>
              <a:t> до Проекту Закону «Про </a:t>
            </a:r>
            <a:r>
              <a:rPr lang="ru-RU" sz="1400" dirty="0" err="1">
                <a:latin typeface="+mj-lt"/>
              </a:rPr>
              <a:t>внесення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змін</a:t>
            </a:r>
            <a:r>
              <a:rPr lang="ru-RU" sz="1400" dirty="0">
                <a:latin typeface="+mj-lt"/>
              </a:rPr>
              <a:t> до </a:t>
            </a:r>
            <a:r>
              <a:rPr lang="ru-RU" sz="1400" dirty="0" err="1">
                <a:latin typeface="+mj-lt"/>
              </a:rPr>
              <a:t>деяких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законодавчих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актів</a:t>
            </a:r>
            <a:r>
              <a:rPr lang="ru-RU" sz="1400" dirty="0">
                <a:latin typeface="+mj-lt"/>
              </a:rPr>
              <a:t> України </a:t>
            </a:r>
            <a:r>
              <a:rPr lang="ru-RU" sz="1400" dirty="0" err="1">
                <a:latin typeface="+mj-lt"/>
              </a:rPr>
              <a:t>щодо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забезпечення</a:t>
            </a:r>
            <a:r>
              <a:rPr lang="ru-RU" sz="1400" dirty="0">
                <a:latin typeface="+mj-lt"/>
              </a:rPr>
              <a:t> умов для розвитку та </a:t>
            </a:r>
            <a:r>
              <a:rPr lang="ru-RU" sz="1400" dirty="0" err="1">
                <a:latin typeface="+mj-lt"/>
              </a:rPr>
              <a:t>відновлення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електронних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комунікаційних</a:t>
            </a:r>
            <a:r>
              <a:rPr lang="ru-RU" sz="1400" dirty="0">
                <a:latin typeface="+mj-lt"/>
              </a:rPr>
              <a:t> мереж» </a:t>
            </a:r>
            <a:r>
              <a:rPr lang="ru-RU" sz="1400" dirty="0" err="1">
                <a:latin typeface="+mj-lt"/>
              </a:rPr>
              <a:t>від</a:t>
            </a:r>
            <a:r>
              <a:rPr lang="ru-RU" sz="1400" dirty="0">
                <a:latin typeface="+mj-lt"/>
              </a:rPr>
              <a:t> 24.06.2022р. № 7487 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 err="1">
                <a:latin typeface="+mj-lt"/>
              </a:rPr>
              <a:t>Надіслано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звернення</a:t>
            </a:r>
            <a:r>
              <a:rPr lang="ru-RU" sz="1400" dirty="0">
                <a:latin typeface="+mj-lt"/>
              </a:rPr>
              <a:t> до </a:t>
            </a:r>
            <a:r>
              <a:rPr lang="ru-RU" sz="1400" dirty="0" err="1">
                <a:latin typeface="+mj-lt"/>
              </a:rPr>
              <a:t>Нацради</a:t>
            </a:r>
            <a:r>
              <a:rPr lang="ru-RU" sz="1400" dirty="0">
                <a:latin typeface="+mj-lt"/>
              </a:rPr>
              <a:t>, </a:t>
            </a:r>
            <a:r>
              <a:rPr lang="ru-RU" sz="1400" dirty="0" err="1">
                <a:latin typeface="+mj-lt"/>
              </a:rPr>
              <a:t>щоб</a:t>
            </a:r>
            <a:r>
              <a:rPr lang="ru-RU" sz="1400" dirty="0">
                <a:latin typeface="+mj-lt"/>
              </a:rPr>
              <a:t> на </a:t>
            </a:r>
            <a:r>
              <a:rPr lang="ru-RU" sz="1400" dirty="0" err="1">
                <a:latin typeface="+mj-lt"/>
              </a:rPr>
              <a:t>період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дії</a:t>
            </a:r>
            <a:r>
              <a:rPr lang="ru-RU" sz="1400" dirty="0">
                <a:latin typeface="+mj-lt"/>
              </a:rPr>
              <a:t> правового режиму </a:t>
            </a:r>
            <a:r>
              <a:rPr lang="ru-RU" sz="1400" dirty="0" err="1">
                <a:latin typeface="+mj-lt"/>
              </a:rPr>
              <a:t>воєнного</a:t>
            </a:r>
            <a:r>
              <a:rPr lang="ru-RU" sz="1400" dirty="0">
                <a:latin typeface="+mj-lt"/>
              </a:rPr>
              <a:t> стану та три роки </a:t>
            </a:r>
            <a:r>
              <a:rPr lang="ru-RU" sz="1400" dirty="0" err="1">
                <a:latin typeface="+mj-lt"/>
              </a:rPr>
              <a:t>після</a:t>
            </a:r>
            <a:r>
              <a:rPr lang="ru-RU" sz="1400" dirty="0">
                <a:latin typeface="+mj-lt"/>
              </a:rPr>
              <a:t> його </a:t>
            </a:r>
            <a:r>
              <a:rPr lang="ru-RU" sz="1400" dirty="0" err="1">
                <a:latin typeface="+mj-lt"/>
              </a:rPr>
              <a:t>припинення</a:t>
            </a:r>
            <a:r>
              <a:rPr lang="ru-RU" sz="1400" dirty="0">
                <a:latin typeface="+mj-lt"/>
              </a:rPr>
              <a:t> або </a:t>
            </a:r>
            <a:r>
              <a:rPr lang="ru-RU" sz="1400" dirty="0" err="1">
                <a:latin typeface="+mj-lt"/>
              </a:rPr>
              <a:t>скасування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дозволити</a:t>
            </a:r>
            <a:r>
              <a:rPr lang="ru-RU" sz="1400" dirty="0">
                <a:latin typeface="+mj-lt"/>
              </a:rPr>
              <a:t> провайдерам </a:t>
            </a:r>
            <a:r>
              <a:rPr lang="ru-RU" sz="1400" dirty="0" err="1">
                <a:latin typeface="+mj-lt"/>
              </a:rPr>
              <a:t>програмної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послуги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відступити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від</a:t>
            </a:r>
            <a:r>
              <a:rPr lang="ru-RU" sz="1400" dirty="0">
                <a:latin typeface="+mj-lt"/>
              </a:rPr>
              <a:t> їх </a:t>
            </a:r>
            <a:r>
              <a:rPr lang="ru-RU" sz="1400" dirty="0" err="1">
                <a:latin typeface="+mj-lt"/>
              </a:rPr>
              <a:t>загальних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концепцій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пакетування</a:t>
            </a:r>
            <a:r>
              <a:rPr lang="ru-RU" sz="1400" dirty="0">
                <a:latin typeface="+mj-lt"/>
              </a:rPr>
              <a:t> (</a:t>
            </a:r>
            <a:r>
              <a:rPr lang="ru-RU" sz="1400" dirty="0" err="1">
                <a:latin typeface="+mj-lt"/>
              </a:rPr>
              <a:t>переліку</a:t>
            </a:r>
            <a:r>
              <a:rPr lang="ru-RU" sz="1400" dirty="0">
                <a:latin typeface="+mj-lt"/>
              </a:rPr>
              <a:t>) </a:t>
            </a:r>
            <a:r>
              <a:rPr lang="ru-RU" sz="1400" dirty="0" err="1">
                <a:latin typeface="+mj-lt"/>
              </a:rPr>
              <a:t>програм</a:t>
            </a:r>
            <a:endParaRPr lang="ru-RU" sz="1400" dirty="0">
              <a:latin typeface="+mj-lt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uk-UA" sz="1400" dirty="0">
                <a:latin typeface="+mj-lt"/>
              </a:rPr>
              <a:t>Розроблено спільно з іншими профільними асоціаціями та надіслано до </a:t>
            </a:r>
            <a:r>
              <a:rPr lang="uk-UA" sz="1400" dirty="0" err="1">
                <a:latin typeface="+mj-lt"/>
              </a:rPr>
              <a:t>Мінцифри</a:t>
            </a:r>
            <a:r>
              <a:rPr lang="uk-UA" sz="1400" dirty="0">
                <a:latin typeface="+mj-lt"/>
              </a:rPr>
              <a:t> пропозиції до </a:t>
            </a:r>
            <a:r>
              <a:rPr lang="uk-UA" sz="1400" dirty="0" err="1">
                <a:latin typeface="+mj-lt"/>
              </a:rPr>
              <a:t>проєкту</a:t>
            </a:r>
            <a:r>
              <a:rPr lang="uk-UA" sz="1400" dirty="0">
                <a:latin typeface="+mj-lt"/>
              </a:rPr>
              <a:t> Методики визначення шкоди та збитків, завданих інфраструктурі транспорту, електронній комунікаційній мережі та зв’язку внаслідок збройної агресії Російської Федерації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uk-UA" sz="1400" dirty="0">
                <a:latin typeface="+mj-lt"/>
              </a:rPr>
              <a:t>Надіслано пропозиції до ДССЗЗІ щодо </a:t>
            </a:r>
            <a:r>
              <a:rPr lang="ru-RU" sz="1400" dirty="0" err="1">
                <a:latin typeface="+mj-lt"/>
              </a:rPr>
              <a:t>встановлення</a:t>
            </a:r>
            <a:r>
              <a:rPr lang="ru-RU" sz="1400" dirty="0">
                <a:latin typeface="+mj-lt"/>
              </a:rPr>
              <a:t> плати за </a:t>
            </a:r>
            <a:r>
              <a:rPr lang="ru-RU" sz="1400" dirty="0" err="1">
                <a:latin typeface="+mj-lt"/>
              </a:rPr>
              <a:t>послуги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термінації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національного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трафіку</a:t>
            </a:r>
            <a:r>
              <a:rPr lang="ru-RU" sz="1400" dirty="0">
                <a:latin typeface="+mj-lt"/>
              </a:rPr>
              <a:t> для </a:t>
            </a:r>
            <a:r>
              <a:rPr lang="ru-RU" sz="1400" dirty="0" err="1">
                <a:latin typeface="+mj-lt"/>
              </a:rPr>
              <a:t>мобільного</a:t>
            </a:r>
            <a:r>
              <a:rPr lang="ru-RU" sz="1400" dirty="0">
                <a:latin typeface="+mj-lt"/>
              </a:rPr>
              <a:t> голосового </a:t>
            </a:r>
            <a:r>
              <a:rPr lang="ru-RU" sz="1400" dirty="0" err="1">
                <a:latin typeface="+mj-lt"/>
              </a:rPr>
              <a:t>зв’язку</a:t>
            </a:r>
            <a:r>
              <a:rPr lang="ru-RU" sz="1400" dirty="0">
                <a:latin typeface="+mj-lt"/>
              </a:rPr>
              <a:t> та для </a:t>
            </a:r>
            <a:r>
              <a:rPr lang="ru-RU" sz="1400" dirty="0" err="1">
                <a:latin typeface="+mj-lt"/>
              </a:rPr>
              <a:t>фіксованого</a:t>
            </a:r>
            <a:r>
              <a:rPr lang="ru-RU" sz="1400" dirty="0">
                <a:latin typeface="+mj-lt"/>
              </a:rPr>
              <a:t> голосового </a:t>
            </a:r>
            <a:r>
              <a:rPr lang="ru-RU" sz="1400" dirty="0" err="1">
                <a:latin typeface="+mj-lt"/>
              </a:rPr>
              <a:t>зв’язку</a:t>
            </a:r>
            <a:r>
              <a:rPr lang="ru-RU" sz="1400" dirty="0">
                <a:latin typeface="+mj-lt"/>
              </a:rPr>
              <a:t> на </a:t>
            </a:r>
            <a:r>
              <a:rPr lang="ru-RU" sz="1400" dirty="0" err="1">
                <a:latin typeface="+mj-lt"/>
              </a:rPr>
              <a:t>рівні</a:t>
            </a:r>
            <a:r>
              <a:rPr lang="ru-RU" sz="1400" dirty="0">
                <a:latin typeface="+mj-lt"/>
              </a:rPr>
              <a:t> 0 грн.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 err="1">
                <a:latin typeface="+mj-lt"/>
              </a:rPr>
              <a:t>Взато</a:t>
            </a:r>
            <a:r>
              <a:rPr lang="ru-RU" sz="1400" dirty="0">
                <a:latin typeface="+mj-lt"/>
              </a:rPr>
              <a:t> участь в </a:t>
            </a:r>
            <a:r>
              <a:rPr lang="ru-RU" sz="1400" dirty="0" err="1">
                <a:latin typeface="+mj-lt"/>
              </a:rPr>
              <a:t>нараді</a:t>
            </a:r>
            <a:r>
              <a:rPr lang="ru-RU" sz="1400" dirty="0">
                <a:latin typeface="+mj-lt"/>
              </a:rPr>
              <a:t> з </a:t>
            </a:r>
            <a:r>
              <a:rPr lang="ru-RU" sz="1400" dirty="0" err="1">
                <a:latin typeface="+mj-lt"/>
              </a:rPr>
              <a:t>Віцепрем’єр-міністром</a:t>
            </a:r>
            <a:r>
              <a:rPr lang="ru-RU" sz="1400" dirty="0">
                <a:latin typeface="+mj-lt"/>
              </a:rPr>
              <a:t> ‒ </a:t>
            </a:r>
            <a:r>
              <a:rPr lang="ru-RU" sz="1400" dirty="0" err="1">
                <a:latin typeface="+mj-lt"/>
              </a:rPr>
              <a:t>Міністром</a:t>
            </a:r>
            <a:r>
              <a:rPr lang="ru-RU" sz="1400" dirty="0">
                <a:latin typeface="+mj-lt"/>
              </a:rPr>
              <a:t> з </a:t>
            </a:r>
            <a:r>
              <a:rPr lang="ru-RU" sz="1400" dirty="0" err="1">
                <a:latin typeface="+mj-lt"/>
              </a:rPr>
              <a:t>питань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реінтеграції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тимчасово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окупованих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територій</a:t>
            </a:r>
            <a:r>
              <a:rPr lang="ru-RU" sz="1400" dirty="0">
                <a:latin typeface="+mj-lt"/>
              </a:rPr>
              <a:t> України </a:t>
            </a:r>
            <a:r>
              <a:rPr lang="ru-RU" sz="1400" dirty="0" err="1">
                <a:latin typeface="+mj-lt"/>
              </a:rPr>
              <a:t>щодо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належного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забезпечення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мешканців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тимчасово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окупованих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територій</a:t>
            </a:r>
            <a:r>
              <a:rPr lang="ru-RU" sz="1400" dirty="0">
                <a:latin typeface="+mj-lt"/>
              </a:rPr>
              <a:t> та </a:t>
            </a:r>
            <a:r>
              <a:rPr lang="ru-RU" sz="1400" dirty="0" err="1">
                <a:latin typeface="+mj-lt"/>
              </a:rPr>
              <a:t>територій</a:t>
            </a:r>
            <a:r>
              <a:rPr lang="ru-RU" sz="1400" dirty="0">
                <a:latin typeface="+mj-lt"/>
              </a:rPr>
              <a:t>, де </a:t>
            </a:r>
            <a:r>
              <a:rPr lang="ru-RU" sz="1400" dirty="0" err="1">
                <a:latin typeface="+mj-lt"/>
              </a:rPr>
              <a:t>ведуться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бойові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дії</a:t>
            </a:r>
            <a:r>
              <a:rPr lang="ru-RU" sz="1400" dirty="0">
                <a:latin typeface="+mj-lt"/>
              </a:rPr>
              <a:t> доступом до </a:t>
            </a:r>
            <a:r>
              <a:rPr lang="ru-RU" sz="1400" dirty="0" err="1">
                <a:latin typeface="+mj-lt"/>
              </a:rPr>
              <a:t>Інтернет</a:t>
            </a:r>
            <a:r>
              <a:rPr lang="ru-RU" sz="1400" dirty="0">
                <a:latin typeface="+mj-lt"/>
              </a:rPr>
              <a:t>, за результатом </a:t>
            </a:r>
            <a:r>
              <a:rPr lang="ru-RU" sz="1400" dirty="0" err="1">
                <a:latin typeface="+mj-lt"/>
              </a:rPr>
              <a:t>надано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вичерпний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перелік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пропозицій</a:t>
            </a:r>
            <a:r>
              <a:rPr lang="ru-RU" sz="1400" dirty="0">
                <a:latin typeface="+mj-lt"/>
              </a:rPr>
              <a:t>.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 err="1">
                <a:latin typeface="+mj-lt"/>
              </a:rPr>
              <a:t>Надано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пропозиції</a:t>
            </a:r>
            <a:r>
              <a:rPr lang="ru-RU" sz="1400" dirty="0">
                <a:latin typeface="+mj-lt"/>
              </a:rPr>
              <a:t> до проекту </a:t>
            </a:r>
            <a:r>
              <a:rPr lang="ru-RU" sz="1400" dirty="0" err="1">
                <a:latin typeface="+mj-lt"/>
              </a:rPr>
              <a:t>Положення</a:t>
            </a:r>
            <a:r>
              <a:rPr lang="ru-RU" sz="1400" dirty="0">
                <a:latin typeface="+mj-lt"/>
              </a:rPr>
              <a:t> про </a:t>
            </a:r>
            <a:r>
              <a:rPr lang="ru-RU" sz="1400" dirty="0" err="1">
                <a:latin typeface="+mj-lt"/>
              </a:rPr>
              <a:t>особливості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процедури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ліцензування</a:t>
            </a:r>
            <a:r>
              <a:rPr lang="ru-RU" sz="1400" dirty="0">
                <a:latin typeface="+mj-lt"/>
              </a:rPr>
              <a:t> у </a:t>
            </a:r>
            <a:r>
              <a:rPr lang="ru-RU" sz="1400" dirty="0" err="1">
                <a:latin typeface="+mj-lt"/>
              </a:rPr>
              <a:t>період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дії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воєнного</a:t>
            </a:r>
            <a:r>
              <a:rPr lang="ru-RU" sz="1400" dirty="0">
                <a:latin typeface="+mj-lt"/>
              </a:rPr>
              <a:t> стану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lang="uk-UA" sz="1400" dirty="0">
              <a:latin typeface="+mj-lt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lang="uk-UA" sz="1400" dirty="0">
              <a:latin typeface="+mj-lt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lang="ru-RU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174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533001"/>
            <a:ext cx="544796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uk-UA" sz="88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22880" y="529404"/>
            <a:ext cx="5735120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uk-UA" sz="88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38045" y="598153"/>
            <a:ext cx="4964448" cy="240626"/>
          </a:xfrm>
          <a:prstGeom prst="rect">
            <a:avLst/>
          </a:prstGeom>
          <a:noFill/>
        </p:spPr>
        <p:txBody>
          <a:bodyPr wrap="square" lIns="50975" tIns="25487" rIns="50975" bIns="25487">
            <a:spAutoFit/>
          </a:bodyPr>
          <a:lstStyle/>
          <a:p>
            <a:pPr algn="ctr"/>
            <a:r>
              <a:rPr lang="en-US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KPI_TelPU2</a:t>
            </a:r>
            <a:r>
              <a:rPr lang="uk-UA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021</a:t>
            </a:r>
            <a:r>
              <a:rPr lang="en-US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#other</a:t>
            </a:r>
            <a:r>
              <a:rPr lang="en-US" sz="1229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uk-UA" sz="1229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55" y="471335"/>
            <a:ext cx="742526" cy="497363"/>
          </a:xfrm>
          <a:prstGeom prst="rect">
            <a:avLst/>
          </a:prstGeom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6CE2918-664F-407D-AA15-CFAC14690192}"/>
              </a:ext>
            </a:extLst>
          </p:cNvPr>
          <p:cNvSpPr/>
          <p:nvPr/>
        </p:nvSpPr>
        <p:spPr>
          <a:xfrm>
            <a:off x="403914" y="1095516"/>
            <a:ext cx="6050172" cy="2156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 err="1">
                <a:latin typeface="+mj-lt"/>
              </a:rPr>
              <a:t>Асоціацією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піднято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питання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щодо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принципів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формування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політики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відшкодування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збитків</a:t>
            </a:r>
            <a:r>
              <a:rPr lang="ru-RU" sz="1400" dirty="0">
                <a:latin typeface="+mj-lt"/>
              </a:rPr>
              <a:t> у сфері </a:t>
            </a:r>
            <a:r>
              <a:rPr lang="ru-RU" sz="1400" dirty="0" err="1">
                <a:latin typeface="+mj-lt"/>
              </a:rPr>
              <a:t>електронних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комунікацій</a:t>
            </a:r>
            <a:r>
              <a:rPr lang="ru-RU" sz="1400" dirty="0">
                <a:latin typeface="+mj-lt"/>
              </a:rPr>
              <a:t> за </a:t>
            </a:r>
            <a:r>
              <a:rPr lang="ru-RU" sz="1400" dirty="0" err="1">
                <a:latin typeface="+mj-lt"/>
              </a:rPr>
              <a:t>рахунок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донорських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коштів</a:t>
            </a:r>
            <a:r>
              <a:rPr lang="ru-RU" sz="1400" dirty="0">
                <a:latin typeface="+mj-lt"/>
              </a:rPr>
              <a:t>, </a:t>
            </a:r>
            <a:r>
              <a:rPr lang="ru-RU" sz="1400" dirty="0" err="1">
                <a:latin typeface="+mj-lt"/>
              </a:rPr>
              <a:t>прозорості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процесу</a:t>
            </a:r>
            <a:r>
              <a:rPr lang="ru-RU" sz="1400" dirty="0">
                <a:latin typeface="+mj-lt"/>
              </a:rPr>
              <a:t> їх </a:t>
            </a:r>
            <a:r>
              <a:rPr lang="ru-RU" sz="1400" dirty="0" err="1">
                <a:latin typeface="+mj-lt"/>
              </a:rPr>
              <a:t>розподілу</a:t>
            </a:r>
            <a:r>
              <a:rPr lang="ru-RU" sz="1400" dirty="0">
                <a:latin typeface="+mj-lt"/>
              </a:rPr>
              <a:t> та </a:t>
            </a:r>
            <a:r>
              <a:rPr lang="ru-RU" sz="1400" dirty="0" err="1">
                <a:latin typeface="+mj-lt"/>
              </a:rPr>
              <a:t>залучення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представників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асоціації</a:t>
            </a:r>
            <a:r>
              <a:rPr lang="ru-RU" sz="1400" dirty="0">
                <a:latin typeface="+mj-lt"/>
              </a:rPr>
              <a:t> до </a:t>
            </a:r>
            <a:r>
              <a:rPr lang="ru-RU" sz="1400" dirty="0" err="1">
                <a:latin typeface="+mj-lt"/>
              </a:rPr>
              <a:t>даного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процесу</a:t>
            </a:r>
            <a:endParaRPr lang="ru-RU" sz="1400" dirty="0">
              <a:latin typeface="+mj-lt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dirty="0" err="1">
                <a:latin typeface="+mj-lt"/>
              </a:rPr>
              <a:t>Надіслано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звернення</a:t>
            </a:r>
            <a:r>
              <a:rPr lang="ru-RU" sz="1400" dirty="0">
                <a:latin typeface="+mj-lt"/>
              </a:rPr>
              <a:t> до </a:t>
            </a:r>
            <a:r>
              <a:rPr lang="ru-RU" sz="1400" dirty="0" err="1">
                <a:latin typeface="+mj-lt"/>
              </a:rPr>
              <a:t>компетентних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органів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щодо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ліцензування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діяльності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із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зберігання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палива</a:t>
            </a:r>
            <a:r>
              <a:rPr lang="ru-RU" sz="1400" dirty="0">
                <a:latin typeface="+mj-lt"/>
              </a:rPr>
              <a:t> для </a:t>
            </a:r>
            <a:r>
              <a:rPr lang="ru-RU" sz="1400" dirty="0" err="1">
                <a:latin typeface="+mj-lt"/>
              </a:rPr>
              <a:t>провайдерів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елкому</a:t>
            </a:r>
            <a:r>
              <a:rPr lang="ru-RU" sz="1400" dirty="0">
                <a:latin typeface="+mj-lt"/>
              </a:rPr>
              <a:t>, за результатами </a:t>
            </a:r>
            <a:r>
              <a:rPr lang="ru-RU" sz="1400" dirty="0" err="1">
                <a:latin typeface="+mj-lt"/>
              </a:rPr>
              <a:t>готуються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відповідні</a:t>
            </a:r>
            <a:r>
              <a:rPr lang="ru-RU" sz="1400" dirty="0">
                <a:latin typeface="+mj-lt"/>
              </a:rPr>
              <a:t> зміни до постанови КМУ 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lang="uk-UA" sz="1400" dirty="0">
              <a:latin typeface="+mj-lt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lang="ru-RU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5236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511" y="215251"/>
            <a:ext cx="556606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80"/>
          </a:p>
        </p:txBody>
      </p:sp>
      <p:sp>
        <p:nvSpPr>
          <p:cNvPr id="15" name="Прямоугольник 14"/>
          <p:cNvSpPr/>
          <p:nvPr/>
        </p:nvSpPr>
        <p:spPr>
          <a:xfrm>
            <a:off x="1207228" y="211655"/>
            <a:ext cx="5659971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8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77985" y="266586"/>
            <a:ext cx="5593249" cy="618935"/>
          </a:xfrm>
          <a:prstGeom prst="rect">
            <a:avLst/>
          </a:prstGeom>
          <a:noFill/>
        </p:spPr>
        <p:txBody>
          <a:bodyPr wrap="square" lIns="50975" tIns="25487" rIns="50975" bIns="25487">
            <a:spAutoFit/>
          </a:bodyPr>
          <a:lstStyle/>
          <a:p>
            <a:pPr algn="ctr"/>
            <a:r>
              <a:rPr lang="en-US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KPI_TelPU20</a:t>
            </a:r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lang="en-US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 </a:t>
            </a:r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Спрощення умов діяльності </a:t>
            </a:r>
          </a:p>
          <a:p>
            <a:pPr algn="ctr"/>
            <a:endParaRPr lang="uk-UA" sz="1229" b="1" dirty="0">
              <a:ln w="0"/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33" y="153585"/>
            <a:ext cx="836574" cy="497363"/>
          </a:xfrm>
          <a:prstGeom prst="rect">
            <a:avLst/>
          </a:prstGeom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6CE2918-664F-407D-AA15-CFAC14690192}"/>
              </a:ext>
            </a:extLst>
          </p:cNvPr>
          <p:cNvSpPr/>
          <p:nvPr/>
        </p:nvSpPr>
        <p:spPr>
          <a:xfrm>
            <a:off x="156625" y="813087"/>
            <a:ext cx="6570364" cy="1000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b="1" dirty="0">
                <a:latin typeface="+mj-lt"/>
              </a:rPr>
              <a:t>1.1.</a:t>
            </a:r>
            <a:r>
              <a:rPr lang="ru-RU" sz="1400" dirty="0">
                <a:latin typeface="+mj-lt"/>
              </a:rPr>
              <a:t> </a:t>
            </a:r>
          </a:p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b="1" dirty="0">
                <a:latin typeface="+mj-lt"/>
              </a:rPr>
              <a:t>закон про </a:t>
            </a:r>
            <a:r>
              <a:rPr lang="ru-RU" sz="1400" b="1" dirty="0" err="1">
                <a:latin typeface="+mj-lt"/>
              </a:rPr>
              <a:t>внесення</a:t>
            </a:r>
            <a:r>
              <a:rPr lang="ru-RU" sz="1400" b="1" dirty="0">
                <a:latin typeface="+mj-lt"/>
              </a:rPr>
              <a:t> </a:t>
            </a:r>
            <a:r>
              <a:rPr lang="ru-RU" sz="1400" b="1" dirty="0" err="1">
                <a:latin typeface="+mj-lt"/>
              </a:rPr>
              <a:t>змін</a:t>
            </a:r>
            <a:r>
              <a:rPr lang="ru-RU" sz="1400" b="1" dirty="0">
                <a:latin typeface="+mj-lt"/>
              </a:rPr>
              <a:t> до ЗУ про </a:t>
            </a:r>
            <a:r>
              <a:rPr lang="ru-RU" sz="1400" b="1" dirty="0" err="1">
                <a:latin typeface="+mj-lt"/>
              </a:rPr>
              <a:t>електронні</a:t>
            </a:r>
            <a:r>
              <a:rPr lang="ru-RU" sz="1400" b="1" dirty="0">
                <a:latin typeface="+mj-lt"/>
              </a:rPr>
              <a:t> </a:t>
            </a:r>
            <a:r>
              <a:rPr lang="ru-RU" sz="1400" b="1" dirty="0" err="1">
                <a:latin typeface="+mj-lt"/>
              </a:rPr>
              <a:t>комунікації</a:t>
            </a:r>
            <a:r>
              <a:rPr lang="ru-RU" sz="1400" dirty="0">
                <a:latin typeface="+mj-lt"/>
              </a:rPr>
              <a:t>: підготовлено та направлено </a:t>
            </a:r>
            <a:r>
              <a:rPr lang="ru-RU" sz="1400" dirty="0" err="1">
                <a:latin typeface="+mj-lt"/>
              </a:rPr>
              <a:t>зауваження</a:t>
            </a:r>
            <a:r>
              <a:rPr lang="ru-RU" sz="1400" dirty="0">
                <a:latin typeface="+mj-lt"/>
              </a:rPr>
              <a:t> та </a:t>
            </a:r>
            <a:r>
              <a:rPr lang="ru-RU" sz="1400" dirty="0" err="1">
                <a:latin typeface="+mj-lt"/>
              </a:rPr>
              <a:t>пропозиції</a:t>
            </a:r>
            <a:r>
              <a:rPr lang="ru-RU" sz="1400" dirty="0">
                <a:latin typeface="+mj-lt"/>
              </a:rPr>
              <a:t> до тексту, проведено </a:t>
            </a:r>
            <a:r>
              <a:rPr lang="ru-RU" sz="1400" dirty="0" err="1">
                <a:latin typeface="+mj-lt"/>
              </a:rPr>
              <a:t>спільне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обговорення</a:t>
            </a:r>
            <a:r>
              <a:rPr lang="ru-RU" sz="1400" dirty="0">
                <a:latin typeface="+mj-lt"/>
              </a:rPr>
              <a:t> з </a:t>
            </a:r>
            <a:r>
              <a:rPr lang="ru-RU" sz="1400" dirty="0" err="1">
                <a:latin typeface="+mj-lt"/>
              </a:rPr>
              <a:t>асоціацією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Телас</a:t>
            </a:r>
            <a:r>
              <a:rPr lang="ru-RU" sz="1400" dirty="0">
                <a:latin typeface="+mj-lt"/>
              </a:rPr>
              <a:t>.</a:t>
            </a:r>
          </a:p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b="1" dirty="0">
                <a:latin typeface="+mj-lt"/>
              </a:rPr>
              <a:t>про </a:t>
            </a:r>
            <a:r>
              <a:rPr lang="ru-RU" sz="1400" b="1" dirty="0" err="1">
                <a:latin typeface="+mj-lt"/>
              </a:rPr>
              <a:t>хмарні</a:t>
            </a:r>
            <a:r>
              <a:rPr lang="ru-RU" sz="1400" b="1" dirty="0">
                <a:latin typeface="+mj-lt"/>
              </a:rPr>
              <a:t> </a:t>
            </a:r>
            <a:r>
              <a:rPr lang="ru-RU" sz="1400" b="1" dirty="0" err="1">
                <a:latin typeface="+mj-lt"/>
              </a:rPr>
              <a:t>послуги</a:t>
            </a:r>
            <a:r>
              <a:rPr lang="ru-RU" sz="1400" b="1" dirty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– принято на </a:t>
            </a:r>
            <a:r>
              <a:rPr lang="ru-RU" sz="1400" dirty="0" err="1">
                <a:latin typeface="+mj-lt"/>
              </a:rPr>
              <a:t>поточній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сесії</a:t>
            </a:r>
            <a:r>
              <a:rPr lang="ru-RU" sz="1400" dirty="0">
                <a:latin typeface="+mj-lt"/>
              </a:rPr>
              <a:t> ВРУ, </a:t>
            </a:r>
            <a:r>
              <a:rPr lang="ru-RU" sz="1400" dirty="0" err="1">
                <a:latin typeface="+mj-lt"/>
              </a:rPr>
              <a:t>надіслано</a:t>
            </a:r>
            <a:r>
              <a:rPr lang="ru-RU" sz="1400" dirty="0">
                <a:latin typeface="+mj-lt"/>
              </a:rPr>
              <a:t> лист </a:t>
            </a:r>
            <a:r>
              <a:rPr lang="ru-RU" sz="1400" dirty="0" err="1">
                <a:latin typeface="+mj-lt"/>
              </a:rPr>
              <a:t>від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асоціації</a:t>
            </a:r>
            <a:r>
              <a:rPr lang="ru-RU" sz="1400" dirty="0">
                <a:latin typeface="+mj-lt"/>
              </a:rPr>
              <a:t>, в </a:t>
            </a:r>
            <a:r>
              <a:rPr lang="ru-RU" sz="1400" dirty="0" err="1">
                <a:latin typeface="+mj-lt"/>
              </a:rPr>
              <a:t>якому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запропоновано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віднести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хмарні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послуги</a:t>
            </a:r>
            <a:r>
              <a:rPr lang="ru-RU" sz="1400" dirty="0">
                <a:latin typeface="+mj-lt"/>
              </a:rPr>
              <a:t> до </a:t>
            </a:r>
            <a:r>
              <a:rPr lang="ru-RU" sz="1400" dirty="0" err="1">
                <a:latin typeface="+mj-lt"/>
              </a:rPr>
              <a:t>підпорядкування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Мінцифрі</a:t>
            </a:r>
            <a:r>
              <a:rPr lang="ru-RU" sz="1400" dirty="0">
                <a:latin typeface="+mj-lt"/>
              </a:rPr>
              <a:t>.</a:t>
            </a:r>
          </a:p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b="1" dirty="0">
                <a:latin typeface="+mj-lt"/>
              </a:rPr>
              <a:t>про </a:t>
            </a:r>
            <a:r>
              <a:rPr lang="ru-RU" sz="1400" b="1" dirty="0" err="1">
                <a:latin typeface="+mj-lt"/>
              </a:rPr>
              <a:t>медіа</a:t>
            </a:r>
            <a:r>
              <a:rPr lang="ru-RU" sz="1400" b="1" dirty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- </a:t>
            </a:r>
            <a:r>
              <a:rPr lang="uk-UA" sz="14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безпосередній контакт з членами РГ, розробниками проекту при Комітеті ВРУ, закон прийнято в </a:t>
            </a:r>
            <a:r>
              <a:rPr lang="uk-UA" sz="1400" dirty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прийнятній</a:t>
            </a:r>
            <a:r>
              <a:rPr lang="uk-UA" sz="14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для учасників </a:t>
            </a:r>
            <a:r>
              <a:rPr lang="uk-UA" sz="1400" dirty="0" err="1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ТелПУ</a:t>
            </a:r>
            <a:r>
              <a:rPr lang="uk-UA" sz="1400" dirty="0">
                <a:solidFill>
                  <a:srgbClr val="0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редакції.</a:t>
            </a:r>
          </a:p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b="1" dirty="0">
                <a:latin typeface="+mj-lt"/>
              </a:rPr>
              <a:t>Про </a:t>
            </a:r>
            <a:r>
              <a:rPr lang="ru-RU" sz="1400" b="1" dirty="0" err="1">
                <a:latin typeface="+mj-lt"/>
              </a:rPr>
              <a:t>Нацрегулятора</a:t>
            </a:r>
            <a:r>
              <a:rPr lang="ru-RU" sz="1400" b="1" dirty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– участь у </a:t>
            </a:r>
            <a:r>
              <a:rPr lang="ru-RU" sz="1400" dirty="0" err="1">
                <a:latin typeface="+mj-lt"/>
              </a:rPr>
              <a:t>підготовці</a:t>
            </a:r>
            <a:r>
              <a:rPr lang="ru-RU" sz="1400" dirty="0">
                <a:latin typeface="+mj-lt"/>
              </a:rPr>
              <a:t>, правки </a:t>
            </a:r>
            <a:r>
              <a:rPr lang="ru-RU" sz="1400" dirty="0" err="1">
                <a:latin typeface="+mj-lt"/>
              </a:rPr>
              <a:t>Асоціації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частково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враховано</a:t>
            </a:r>
            <a:r>
              <a:rPr lang="ru-RU" sz="1400" dirty="0">
                <a:latin typeface="+mj-lt"/>
              </a:rPr>
              <a:t>, закон </a:t>
            </a:r>
            <a:r>
              <a:rPr lang="ru-RU" sz="1400" dirty="0" err="1">
                <a:latin typeface="+mj-lt"/>
              </a:rPr>
              <a:t>прийнято</a:t>
            </a:r>
            <a:r>
              <a:rPr lang="ru-RU" sz="1400" dirty="0">
                <a:latin typeface="+mj-lt"/>
              </a:rPr>
              <a:t>.</a:t>
            </a:r>
          </a:p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b="1" dirty="0">
                <a:latin typeface="+mj-lt"/>
              </a:rPr>
              <a:t>Про </a:t>
            </a:r>
            <a:r>
              <a:rPr lang="ru-RU" sz="1400" b="1" dirty="0" err="1">
                <a:latin typeface="+mj-lt"/>
              </a:rPr>
              <a:t>захист</a:t>
            </a:r>
            <a:r>
              <a:rPr lang="ru-RU" sz="1400" b="1" dirty="0">
                <a:latin typeface="+mj-lt"/>
              </a:rPr>
              <a:t> персональних даних </a:t>
            </a:r>
            <a:r>
              <a:rPr lang="ru-RU" sz="1400" dirty="0">
                <a:latin typeface="+mj-lt"/>
              </a:rPr>
              <a:t>– </a:t>
            </a:r>
            <a:r>
              <a:rPr lang="ru-RU" sz="1400" dirty="0" err="1">
                <a:latin typeface="+mj-lt"/>
              </a:rPr>
              <a:t>положення</a:t>
            </a:r>
            <a:r>
              <a:rPr lang="ru-RU" sz="1400" dirty="0">
                <a:latin typeface="+mj-lt"/>
              </a:rPr>
              <a:t> проекту </a:t>
            </a:r>
            <a:r>
              <a:rPr lang="ru-RU" sz="1400" dirty="0" err="1">
                <a:latin typeface="+mj-lt"/>
              </a:rPr>
              <a:t>відпрацьовані</a:t>
            </a:r>
            <a:r>
              <a:rPr lang="ru-RU" sz="1400" dirty="0">
                <a:latin typeface="+mj-lt"/>
              </a:rPr>
              <a:t>.</a:t>
            </a:r>
          </a:p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b="1" dirty="0">
                <a:latin typeface="+mj-lt"/>
              </a:rPr>
              <a:t>про </a:t>
            </a:r>
            <a:r>
              <a:rPr lang="ru-RU" sz="1400" b="1" dirty="0" err="1">
                <a:latin typeface="+mj-lt"/>
              </a:rPr>
              <a:t>внесення</a:t>
            </a:r>
            <a:r>
              <a:rPr lang="ru-RU" sz="1400" b="1" dirty="0">
                <a:latin typeface="+mj-lt"/>
              </a:rPr>
              <a:t> </a:t>
            </a:r>
            <a:r>
              <a:rPr lang="ru-RU" sz="1400" b="1" dirty="0" err="1">
                <a:latin typeface="+mj-lt"/>
              </a:rPr>
              <a:t>змін</a:t>
            </a:r>
            <a:r>
              <a:rPr lang="ru-RU" sz="1400" b="1" dirty="0">
                <a:latin typeface="+mj-lt"/>
              </a:rPr>
              <a:t> до </a:t>
            </a:r>
            <a:r>
              <a:rPr lang="ru-RU" sz="1400" b="1" dirty="0" err="1">
                <a:latin typeface="+mj-lt"/>
              </a:rPr>
              <a:t>Податкового</a:t>
            </a:r>
            <a:r>
              <a:rPr lang="ru-RU" sz="1400" b="1" dirty="0">
                <a:latin typeface="+mj-lt"/>
              </a:rPr>
              <a:t> кодексу </a:t>
            </a:r>
            <a:r>
              <a:rPr lang="ru-RU" sz="1400" b="1" dirty="0" err="1">
                <a:latin typeface="+mj-lt"/>
              </a:rPr>
              <a:t>щодо</a:t>
            </a:r>
            <a:r>
              <a:rPr lang="ru-RU" sz="1400" b="1" dirty="0">
                <a:latin typeface="+mj-lt"/>
              </a:rPr>
              <a:t> </a:t>
            </a:r>
            <a:r>
              <a:rPr lang="ru-RU" sz="1400" b="1" dirty="0" err="1">
                <a:latin typeface="+mj-lt"/>
              </a:rPr>
              <a:t>рентної</a:t>
            </a:r>
            <a:r>
              <a:rPr lang="ru-RU" sz="1400" b="1" dirty="0">
                <a:latin typeface="+mj-lt"/>
              </a:rPr>
              <a:t> плати за </a:t>
            </a:r>
            <a:r>
              <a:rPr lang="ru-RU" sz="1400" b="1" dirty="0" err="1">
                <a:latin typeface="+mj-lt"/>
              </a:rPr>
              <a:t>використання</a:t>
            </a:r>
            <a:r>
              <a:rPr lang="ru-RU" sz="1400" b="1" dirty="0">
                <a:latin typeface="+mj-lt"/>
              </a:rPr>
              <a:t> РЧР -  </a:t>
            </a:r>
            <a:r>
              <a:rPr lang="ru-RU" sz="1400" dirty="0" err="1">
                <a:latin typeface="+mj-lt"/>
              </a:rPr>
              <a:t>надано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пропозиції</a:t>
            </a:r>
            <a:r>
              <a:rPr lang="ru-RU" sz="1400" dirty="0">
                <a:latin typeface="+mj-lt"/>
              </a:rPr>
              <a:t> до </a:t>
            </a:r>
            <a:r>
              <a:rPr lang="ru-RU" sz="1400" dirty="0" err="1">
                <a:latin typeface="+mj-lt"/>
              </a:rPr>
              <a:t>Мінекономіки</a:t>
            </a:r>
            <a:r>
              <a:rPr lang="ru-RU" sz="1400" dirty="0">
                <a:latin typeface="+mj-lt"/>
              </a:rPr>
              <a:t> у </a:t>
            </a:r>
            <a:r>
              <a:rPr lang="ru-RU" sz="1400" dirty="0" err="1">
                <a:latin typeface="+mj-lt"/>
              </a:rPr>
              <a:t>якості</a:t>
            </a:r>
            <a:r>
              <a:rPr lang="ru-RU" sz="1400" dirty="0">
                <a:latin typeface="+mj-lt"/>
              </a:rPr>
              <a:t> одного з </a:t>
            </a:r>
            <a:r>
              <a:rPr lang="ru-RU" sz="1400" dirty="0" err="1">
                <a:latin typeface="+mj-lt"/>
              </a:rPr>
              <a:t>принципів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дерегуляції</a:t>
            </a:r>
            <a:endParaRPr lang="ru-RU" sz="1400" b="1" dirty="0">
              <a:latin typeface="+mj-lt"/>
            </a:endParaRPr>
          </a:p>
          <a:p>
            <a:pPr algn="just" fontAlgn="base"/>
            <a:r>
              <a:rPr lang="ru-RU" sz="1400" b="1" dirty="0">
                <a:latin typeface="+mj-lt"/>
              </a:rPr>
              <a:t>1.2.</a:t>
            </a:r>
            <a:r>
              <a:rPr lang="ru-RU" sz="1400" dirty="0">
                <a:latin typeface="+mj-lt"/>
              </a:rPr>
              <a:t> </a:t>
            </a:r>
          </a:p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uk-UA" sz="1400" b="1" dirty="0">
                <a:latin typeface="+mj-lt"/>
              </a:rPr>
              <a:t>Законопроект </a:t>
            </a:r>
            <a:r>
              <a:rPr lang="ru-RU" sz="1400" b="1" dirty="0">
                <a:latin typeface="+mj-lt"/>
              </a:rPr>
              <a:t>Про </a:t>
            </a:r>
            <a:r>
              <a:rPr lang="ru-RU" sz="1400" b="1" dirty="0" err="1">
                <a:latin typeface="+mj-lt"/>
              </a:rPr>
              <a:t>внесення</a:t>
            </a:r>
            <a:r>
              <a:rPr lang="ru-RU" sz="1400" b="1" dirty="0">
                <a:latin typeface="+mj-lt"/>
              </a:rPr>
              <a:t> </a:t>
            </a:r>
            <a:r>
              <a:rPr lang="ru-RU" sz="1400" b="1" dirty="0" err="1">
                <a:latin typeface="+mj-lt"/>
              </a:rPr>
              <a:t>змін</a:t>
            </a:r>
            <a:r>
              <a:rPr lang="ru-RU" sz="1400" b="1" dirty="0">
                <a:latin typeface="+mj-lt"/>
              </a:rPr>
              <a:t> до Закону </a:t>
            </a:r>
            <a:r>
              <a:rPr lang="ru-RU" sz="1400" b="1" dirty="0" err="1">
                <a:latin typeface="+mj-lt"/>
              </a:rPr>
              <a:t>України</a:t>
            </a:r>
            <a:r>
              <a:rPr lang="ru-RU" sz="1400" b="1" dirty="0">
                <a:latin typeface="+mj-lt"/>
              </a:rPr>
              <a:t> “Про </a:t>
            </a:r>
            <a:r>
              <a:rPr lang="ru-RU" sz="1400" b="1" dirty="0" err="1">
                <a:latin typeface="+mj-lt"/>
              </a:rPr>
              <a:t>захист</a:t>
            </a:r>
            <a:r>
              <a:rPr lang="ru-RU" sz="1400" b="1" dirty="0">
                <a:latin typeface="+mj-lt"/>
              </a:rPr>
              <a:t> прав </a:t>
            </a:r>
            <a:r>
              <a:rPr lang="ru-RU" sz="1400" b="1" dirty="0" err="1">
                <a:latin typeface="+mj-lt"/>
              </a:rPr>
              <a:t>споживачів</a:t>
            </a:r>
            <a:r>
              <a:rPr lang="ru-RU" sz="1400" b="1" dirty="0">
                <a:latin typeface="+mj-lt"/>
              </a:rPr>
              <a:t>”, </a:t>
            </a:r>
            <a:r>
              <a:rPr lang="ru-RU" sz="1400" b="1" dirty="0" err="1">
                <a:latin typeface="+mj-lt"/>
              </a:rPr>
              <a:t>реєстр</a:t>
            </a:r>
            <a:r>
              <a:rPr lang="ru-RU" sz="1400" b="1" dirty="0">
                <a:latin typeface="+mj-lt"/>
              </a:rPr>
              <a:t>. № 6134</a:t>
            </a:r>
            <a:r>
              <a:rPr lang="ru-RU" sz="1400" dirty="0">
                <a:latin typeface="+mj-lt"/>
              </a:rPr>
              <a:t> </a:t>
            </a:r>
            <a:r>
              <a:rPr lang="ru-RU" sz="1400" i="1" dirty="0">
                <a:latin typeface="+mj-lt"/>
              </a:rPr>
              <a:t>(</a:t>
            </a:r>
            <a:r>
              <a:rPr lang="ru-RU" sz="1400" dirty="0" err="1">
                <a:latin typeface="+mj-lt"/>
              </a:rPr>
              <a:t>запровадження</a:t>
            </a:r>
            <a:r>
              <a:rPr lang="ru-RU" sz="1400" dirty="0">
                <a:latin typeface="+mj-lt"/>
              </a:rPr>
              <a:t> в Україні </a:t>
            </a:r>
            <a:r>
              <a:rPr lang="ru-RU" sz="1400" dirty="0" err="1">
                <a:latin typeface="+mj-lt"/>
              </a:rPr>
              <a:t>можливості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обмеження</a:t>
            </a:r>
            <a:r>
              <a:rPr lang="ru-RU" sz="1400" dirty="0">
                <a:latin typeface="+mj-lt"/>
              </a:rPr>
              <a:t> доступу (</a:t>
            </a:r>
            <a:r>
              <a:rPr lang="ru-RU" sz="1400" dirty="0" err="1">
                <a:latin typeface="+mj-lt"/>
              </a:rPr>
              <a:t>блокування</a:t>
            </a:r>
            <a:r>
              <a:rPr lang="ru-RU" sz="1400" dirty="0">
                <a:latin typeface="+mj-lt"/>
              </a:rPr>
              <a:t>) веб </a:t>
            </a:r>
            <a:r>
              <a:rPr lang="ru-RU" sz="1400" dirty="0" err="1">
                <a:latin typeface="+mj-lt"/>
              </a:rPr>
              <a:t>сайтів</a:t>
            </a:r>
            <a:r>
              <a:rPr lang="ru-RU" sz="1400" dirty="0">
                <a:latin typeface="+mj-lt"/>
              </a:rPr>
              <a:t> абонентам без судового </a:t>
            </a:r>
            <a:r>
              <a:rPr lang="ru-RU" sz="1400" dirty="0" err="1">
                <a:latin typeface="+mj-lt"/>
              </a:rPr>
              <a:t>рішення</a:t>
            </a:r>
            <a:r>
              <a:rPr lang="ru-RU" sz="1400" dirty="0">
                <a:latin typeface="+mj-lt"/>
              </a:rPr>
              <a:t>) – направленно </a:t>
            </a:r>
            <a:r>
              <a:rPr lang="ru-RU" sz="1400" dirty="0" err="1">
                <a:latin typeface="+mj-lt"/>
              </a:rPr>
              <a:t>повторні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зауваження</a:t>
            </a:r>
            <a:r>
              <a:rPr lang="ru-RU" sz="1400" dirty="0">
                <a:latin typeface="+mj-lt"/>
              </a:rPr>
              <a:t> до </a:t>
            </a:r>
            <a:r>
              <a:rPr lang="ru-RU" sz="1400" dirty="0" err="1">
                <a:latin typeface="+mj-lt"/>
              </a:rPr>
              <a:t>профільного</a:t>
            </a:r>
            <a:r>
              <a:rPr lang="ru-RU" sz="1400" dirty="0">
                <a:latin typeface="+mj-lt"/>
              </a:rPr>
              <a:t> та </a:t>
            </a:r>
            <a:r>
              <a:rPr lang="ru-RU" sz="1400" dirty="0" err="1">
                <a:latin typeface="+mj-lt"/>
              </a:rPr>
              <a:t>споріднених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Комітетів</a:t>
            </a:r>
            <a:r>
              <a:rPr lang="ru-RU" sz="1400" dirty="0">
                <a:latin typeface="+mj-lt"/>
              </a:rPr>
              <a:t> ВРУ</a:t>
            </a:r>
            <a:r>
              <a:rPr lang="ru-RU" sz="1400" i="1" dirty="0">
                <a:latin typeface="+mj-lt"/>
              </a:rPr>
              <a:t>.</a:t>
            </a:r>
          </a:p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</a:rPr>
              <a:t>Надіслано</a:t>
            </a:r>
            <a:r>
              <a:rPr lang="ru-RU" sz="1400" dirty="0">
                <a:latin typeface="+mj-lt"/>
              </a:rPr>
              <a:t> </a:t>
            </a:r>
            <a:r>
              <a:rPr lang="ru-RU" sz="1400" b="1" dirty="0" err="1">
                <a:latin typeface="+mj-lt"/>
              </a:rPr>
              <a:t>позиційне</a:t>
            </a:r>
            <a:r>
              <a:rPr lang="ru-RU" sz="1400" b="1" dirty="0">
                <a:latin typeface="+mj-lt"/>
              </a:rPr>
              <a:t> </a:t>
            </a:r>
            <a:r>
              <a:rPr lang="ru-RU" sz="1400" b="1" dirty="0" err="1">
                <a:latin typeface="+mj-lt"/>
              </a:rPr>
              <a:t>звернення</a:t>
            </a:r>
            <a:r>
              <a:rPr lang="ru-RU" sz="1400" dirty="0">
                <a:latin typeface="+mj-lt"/>
              </a:rPr>
              <a:t> до НКЕК, що </a:t>
            </a:r>
            <a:r>
              <a:rPr lang="ru-RU" sz="1400" dirty="0" err="1">
                <a:latin typeface="+mj-lt"/>
              </a:rPr>
              <a:t>блокування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ворожих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ресурсів</a:t>
            </a:r>
            <a:r>
              <a:rPr lang="ru-RU" sz="1400" dirty="0">
                <a:latin typeface="+mj-lt"/>
              </a:rPr>
              <a:t> (без </a:t>
            </a:r>
            <a:r>
              <a:rPr lang="ru-RU" sz="1400" dirty="0" err="1">
                <a:latin typeface="+mj-lt"/>
              </a:rPr>
              <a:t>рішення</a:t>
            </a:r>
            <a:r>
              <a:rPr lang="ru-RU" sz="1400" dirty="0">
                <a:latin typeface="+mj-lt"/>
              </a:rPr>
              <a:t> суду за </a:t>
            </a:r>
            <a:r>
              <a:rPr lang="ru-RU" sz="1400" dirty="0" err="1">
                <a:latin typeface="+mj-lt"/>
              </a:rPr>
              <a:t>встановленою</a:t>
            </a:r>
            <a:r>
              <a:rPr lang="ru-RU" sz="1400" dirty="0">
                <a:latin typeface="+mj-lt"/>
              </a:rPr>
              <a:t> процедурою) за </a:t>
            </a:r>
            <a:r>
              <a:rPr lang="ru-RU" sz="1400" dirty="0" err="1">
                <a:latin typeface="+mj-lt"/>
              </a:rPr>
              <a:t>рішенням</a:t>
            </a:r>
            <a:r>
              <a:rPr lang="ru-RU" sz="1400" dirty="0">
                <a:latin typeface="+mj-lt"/>
              </a:rPr>
              <a:t> РНБО </a:t>
            </a:r>
            <a:r>
              <a:rPr lang="ru-RU" sz="1400" dirty="0" err="1">
                <a:latin typeface="+mj-lt"/>
              </a:rPr>
              <a:t>можливе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лише</a:t>
            </a:r>
            <a:r>
              <a:rPr lang="ru-RU" sz="1400" dirty="0">
                <a:latin typeface="+mj-lt"/>
              </a:rPr>
              <a:t> на </a:t>
            </a:r>
            <a:r>
              <a:rPr lang="ru-RU" sz="1400" dirty="0" err="1">
                <a:latin typeface="+mj-lt"/>
              </a:rPr>
              <a:t>період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воєнного</a:t>
            </a:r>
            <a:r>
              <a:rPr lang="ru-RU" sz="1400" dirty="0">
                <a:latin typeface="+mj-lt"/>
              </a:rPr>
              <a:t> часу і </a:t>
            </a:r>
            <a:r>
              <a:rPr lang="ru-RU" sz="1400" dirty="0" err="1">
                <a:latin typeface="+mj-lt"/>
              </a:rPr>
              <a:t>протягом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місяця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після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скасування</a:t>
            </a:r>
            <a:r>
              <a:rPr lang="ru-RU" sz="1400" dirty="0">
                <a:latin typeface="+mj-lt"/>
              </a:rPr>
              <a:t> або </a:t>
            </a:r>
            <a:r>
              <a:rPr lang="ru-RU" sz="1400" dirty="0" err="1">
                <a:latin typeface="+mj-lt"/>
              </a:rPr>
              <a:t>припинення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воєнного</a:t>
            </a:r>
            <a:r>
              <a:rPr lang="ru-RU" sz="1400" dirty="0">
                <a:latin typeface="+mj-lt"/>
              </a:rPr>
              <a:t> часу.</a:t>
            </a:r>
          </a:p>
          <a:p>
            <a:pPr algn="just" fontAlgn="base"/>
            <a:r>
              <a:rPr lang="ru-RU" sz="1400" b="1" dirty="0">
                <a:latin typeface="+mj-lt"/>
              </a:rPr>
              <a:t>1.3. </a:t>
            </a:r>
          </a:p>
          <a:p>
            <a:pPr marL="87313" indent="-87313" algn="just" fontAlgn="base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</a:rPr>
              <a:t>Підготовлено та </a:t>
            </a:r>
            <a:r>
              <a:rPr lang="ru-RU" sz="1400" dirty="0" err="1">
                <a:latin typeface="+mj-lt"/>
              </a:rPr>
              <a:t>надіслано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профільним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комітетам</a:t>
            </a:r>
            <a:r>
              <a:rPr lang="ru-RU" sz="1400" dirty="0">
                <a:latin typeface="+mj-lt"/>
              </a:rPr>
              <a:t> та </a:t>
            </a:r>
            <a:r>
              <a:rPr lang="ru-RU" sz="1400" dirty="0" err="1">
                <a:latin typeface="+mj-lt"/>
              </a:rPr>
              <a:t>міністерствам</a:t>
            </a:r>
            <a:r>
              <a:rPr lang="ru-RU" sz="1400" dirty="0">
                <a:latin typeface="+mj-lt"/>
              </a:rPr>
              <a:t> проект </a:t>
            </a:r>
            <a:r>
              <a:rPr lang="ru-RU" sz="1400" dirty="0" err="1">
                <a:latin typeface="+mj-lt"/>
              </a:rPr>
              <a:t>змін</a:t>
            </a:r>
            <a:r>
              <a:rPr lang="ru-RU" sz="1400" dirty="0">
                <a:latin typeface="+mj-lt"/>
              </a:rPr>
              <a:t> до ЗУ про доступ о </a:t>
            </a:r>
            <a:r>
              <a:rPr lang="ru-RU" sz="1400" dirty="0" err="1">
                <a:latin typeface="+mj-lt"/>
              </a:rPr>
              <a:t>інфраструктури</a:t>
            </a:r>
            <a:r>
              <a:rPr lang="ru-RU" sz="1400" dirty="0">
                <a:latin typeface="+mj-lt"/>
              </a:rPr>
              <a:t>.</a:t>
            </a:r>
          </a:p>
          <a:p>
            <a:pPr marL="87313" indent="-87313" algn="just" fontAlgn="base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</a:rPr>
              <a:t>Проект Методики </a:t>
            </a:r>
            <a:r>
              <a:rPr lang="ru-RU" sz="1400" dirty="0" err="1">
                <a:latin typeface="+mj-lt"/>
              </a:rPr>
              <a:t>визначення</a:t>
            </a:r>
            <a:r>
              <a:rPr lang="ru-RU" sz="1400" dirty="0">
                <a:latin typeface="+mj-lt"/>
              </a:rPr>
              <a:t> плати за доступ </a:t>
            </a:r>
            <a:r>
              <a:rPr lang="ru-RU" sz="1400" dirty="0" err="1">
                <a:latin typeface="+mj-lt"/>
              </a:rPr>
              <a:t>елементів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інфраструктури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кабельної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каналізації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електрозв'язку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опрацьовано</a:t>
            </a:r>
            <a:r>
              <a:rPr lang="ru-RU" sz="1400" dirty="0">
                <a:latin typeface="+mj-lt"/>
              </a:rPr>
              <a:t>, </a:t>
            </a:r>
            <a:r>
              <a:rPr lang="ru-RU" sz="1400" dirty="0" err="1">
                <a:latin typeface="+mj-lt"/>
              </a:rPr>
              <a:t>зауважень</a:t>
            </a:r>
            <a:r>
              <a:rPr lang="ru-RU" sz="1400" dirty="0">
                <a:latin typeface="+mj-lt"/>
              </a:rPr>
              <a:t> не </a:t>
            </a:r>
            <a:r>
              <a:rPr lang="ru-RU" sz="1400" dirty="0" err="1">
                <a:latin typeface="+mj-lt"/>
              </a:rPr>
              <a:t>надано</a:t>
            </a:r>
            <a:r>
              <a:rPr lang="ru-RU" sz="1400" dirty="0">
                <a:latin typeface="+mj-lt"/>
              </a:rPr>
              <a:t>.</a:t>
            </a:r>
          </a:p>
          <a:p>
            <a:pPr algn="just" fontAlgn="base"/>
            <a:r>
              <a:rPr lang="ru-RU" sz="1400" b="1" dirty="0">
                <a:latin typeface="+mj-lt"/>
              </a:rPr>
              <a:t>1.4. </a:t>
            </a:r>
          </a:p>
          <a:p>
            <a:pPr algn="just" fontAlgn="base"/>
            <a:r>
              <a:rPr lang="uk-UA" sz="1400" dirty="0">
                <a:latin typeface="+mj-lt"/>
              </a:rPr>
              <a:t>Стосовно сприяння доступу до інфраструктури – в нинішніх реаліях надіслано звернення до </a:t>
            </a:r>
            <a:r>
              <a:rPr lang="uk-UA" sz="1400" dirty="0" err="1">
                <a:latin typeface="+mj-lt"/>
              </a:rPr>
              <a:t>ЦОВів</a:t>
            </a:r>
            <a:r>
              <a:rPr lang="uk-UA" sz="1400" dirty="0">
                <a:latin typeface="+mj-lt"/>
              </a:rPr>
              <a:t> з проханням здійснити перерахунок розмірів плати за доступ до інфраструктури з урахуванням територій, на яких фактично були знищені або не функціонували послуги доступу до мережі.</a:t>
            </a:r>
          </a:p>
          <a:p>
            <a:pPr algn="just" fontAlgn="base"/>
            <a:r>
              <a:rPr lang="uk-UA" sz="1400" b="1" dirty="0">
                <a:latin typeface="+mj-lt"/>
              </a:rPr>
              <a:t>1.5.</a:t>
            </a:r>
          </a:p>
          <a:p>
            <a:pPr algn="just" fontAlgn="base"/>
            <a:r>
              <a:rPr lang="ru-RU" sz="1400" dirty="0" err="1">
                <a:latin typeface="+mj-lt"/>
              </a:rPr>
              <a:t>Сприяти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скасуванню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дискримінаційних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підходів</a:t>
            </a:r>
            <a:r>
              <a:rPr lang="ru-RU" sz="1400" dirty="0">
                <a:latin typeface="+mj-lt"/>
              </a:rPr>
              <a:t> з </a:t>
            </a:r>
            <a:r>
              <a:rPr lang="ru-RU" sz="1400" dirty="0" err="1">
                <a:latin typeface="+mj-lt"/>
              </a:rPr>
              <a:t>оподаткування</a:t>
            </a:r>
            <a:r>
              <a:rPr lang="ru-RU" sz="1400" dirty="0">
                <a:latin typeface="+mj-lt"/>
              </a:rPr>
              <a:t> у сфері </a:t>
            </a:r>
            <a:r>
              <a:rPr lang="ru-RU" sz="1400" dirty="0" err="1">
                <a:latin typeface="+mj-lt"/>
              </a:rPr>
              <a:t>телекомунікацій</a:t>
            </a:r>
            <a:r>
              <a:rPr lang="ru-RU" sz="1400" dirty="0">
                <a:latin typeface="+mj-lt"/>
              </a:rPr>
              <a:t> та </a:t>
            </a:r>
            <a:r>
              <a:rPr lang="ru-RU" sz="1400" dirty="0" err="1">
                <a:latin typeface="+mj-lt"/>
              </a:rPr>
              <a:t>медіа</a:t>
            </a:r>
            <a:r>
              <a:rPr lang="ru-RU" sz="1400" dirty="0">
                <a:latin typeface="+mj-lt"/>
              </a:rPr>
              <a:t> – </a:t>
            </a:r>
            <a:r>
              <a:rPr lang="ru-RU" sz="1400" dirty="0" err="1">
                <a:latin typeface="+mj-lt"/>
              </a:rPr>
              <a:t>зважаючи</a:t>
            </a:r>
            <a:r>
              <a:rPr lang="ru-RU" sz="1400" dirty="0">
                <a:latin typeface="+mj-lt"/>
              </a:rPr>
              <a:t> на </a:t>
            </a:r>
            <a:r>
              <a:rPr lang="ru-RU" sz="1400" dirty="0" err="1">
                <a:latin typeface="+mj-lt"/>
              </a:rPr>
              <a:t>теперішній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воєнний</a:t>
            </a:r>
            <a:r>
              <a:rPr lang="ru-RU" sz="1400" dirty="0">
                <a:latin typeface="+mj-lt"/>
              </a:rPr>
              <a:t> стан, </a:t>
            </a:r>
            <a:r>
              <a:rPr lang="ru-RU" sz="1400" dirty="0" err="1">
                <a:latin typeface="+mj-lt"/>
              </a:rPr>
              <a:t>були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надіслані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звернення</a:t>
            </a:r>
            <a:r>
              <a:rPr lang="ru-RU" sz="1400" dirty="0">
                <a:latin typeface="+mj-lt"/>
              </a:rPr>
              <a:t> до </a:t>
            </a:r>
            <a:r>
              <a:rPr lang="ru-RU" sz="1400" dirty="0" err="1">
                <a:latin typeface="+mj-lt"/>
              </a:rPr>
              <a:t>Мінфіну</a:t>
            </a:r>
            <a:r>
              <a:rPr lang="ru-RU" sz="1400" dirty="0">
                <a:latin typeface="+mj-lt"/>
              </a:rPr>
              <a:t>, </a:t>
            </a:r>
            <a:r>
              <a:rPr lang="ru-RU" sz="1400" dirty="0" err="1">
                <a:latin typeface="+mj-lt"/>
              </a:rPr>
              <a:t>Мінекономіки</a:t>
            </a:r>
            <a:r>
              <a:rPr lang="ru-RU" sz="1400" dirty="0">
                <a:latin typeface="+mj-lt"/>
              </a:rPr>
              <a:t> та ДПС України </a:t>
            </a:r>
            <a:r>
              <a:rPr lang="ru-RU" sz="1400" dirty="0" err="1">
                <a:latin typeface="+mj-lt"/>
              </a:rPr>
              <a:t>щодо</a:t>
            </a:r>
            <a:r>
              <a:rPr lang="ru-RU" sz="1400" dirty="0">
                <a:latin typeface="+mj-lt"/>
              </a:rPr>
              <a:t> порядку впровадження </a:t>
            </a:r>
            <a:r>
              <a:rPr lang="ru-RU" sz="1400" dirty="0" err="1">
                <a:latin typeface="+mj-lt"/>
              </a:rPr>
              <a:t>нової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системи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оподаткування</a:t>
            </a:r>
            <a:r>
              <a:rPr lang="ru-RU" sz="1400" dirty="0">
                <a:latin typeface="+mj-lt"/>
              </a:rPr>
              <a:t> в </a:t>
            </a:r>
            <a:r>
              <a:rPr lang="ru-RU" sz="1400" dirty="0" err="1">
                <a:latin typeface="+mj-lt"/>
              </a:rPr>
              <a:t>господарській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діяльності</a:t>
            </a:r>
            <a:r>
              <a:rPr lang="ru-RU" sz="1400" dirty="0">
                <a:latin typeface="+mj-lt"/>
              </a:rPr>
              <a:t>. </a:t>
            </a:r>
          </a:p>
          <a:p>
            <a:pPr algn="just" fontAlgn="base"/>
            <a:r>
              <a:rPr lang="ru-RU" sz="1400" b="1" dirty="0">
                <a:latin typeface="+mj-lt"/>
              </a:rPr>
              <a:t>1.9. </a:t>
            </a:r>
          </a:p>
          <a:p>
            <a:pPr algn="just" fontAlgn="base"/>
            <a:r>
              <a:rPr lang="ru-RU" sz="1400" dirty="0">
                <a:latin typeface="+mj-lt"/>
              </a:rPr>
              <a:t>Участь в розробці </a:t>
            </a:r>
            <a:r>
              <a:rPr lang="ru-RU" sz="1400" dirty="0" err="1">
                <a:latin typeface="+mj-lt"/>
              </a:rPr>
              <a:t>підзаконних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нормативних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актів</a:t>
            </a:r>
            <a:r>
              <a:rPr lang="ru-RU" sz="1400" dirty="0">
                <a:latin typeface="+mj-lt"/>
              </a:rPr>
              <a:t> на </a:t>
            </a:r>
            <a:r>
              <a:rPr lang="ru-RU" sz="1400" dirty="0" err="1">
                <a:latin typeface="+mj-lt"/>
              </a:rPr>
              <a:t>виконання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прийнятих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законів</a:t>
            </a:r>
            <a:r>
              <a:rPr lang="ru-RU" sz="1400" dirty="0">
                <a:latin typeface="+mj-lt"/>
              </a:rPr>
              <a:t> у сфері </a:t>
            </a:r>
            <a:r>
              <a:rPr lang="ru-RU" sz="1400" dirty="0" err="1">
                <a:latin typeface="+mj-lt"/>
              </a:rPr>
              <a:t>електронних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комунікацій</a:t>
            </a:r>
            <a:r>
              <a:rPr lang="ru-RU" sz="1400" dirty="0">
                <a:latin typeface="+mj-lt"/>
              </a:rPr>
              <a:t>:</a:t>
            </a:r>
          </a:p>
          <a:p>
            <a:pPr algn="just" fontAlgn="base"/>
            <a:r>
              <a:rPr lang="ru-RU" sz="1400" dirty="0">
                <a:latin typeface="+mj-lt"/>
              </a:rPr>
              <a:t>- проект постанови НКЕК «Про </a:t>
            </a:r>
            <a:r>
              <a:rPr lang="ru-RU" sz="1400" dirty="0" err="1">
                <a:latin typeface="+mj-lt"/>
              </a:rPr>
              <a:t>затвердження</a:t>
            </a:r>
            <a:r>
              <a:rPr lang="ru-RU" sz="1400" dirty="0">
                <a:latin typeface="+mj-lt"/>
              </a:rPr>
              <a:t> Методики </a:t>
            </a:r>
            <a:r>
              <a:rPr lang="ru-RU" sz="1400" dirty="0" err="1">
                <a:latin typeface="+mj-lt"/>
              </a:rPr>
              <a:t>розрахунку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розміру</a:t>
            </a:r>
            <a:r>
              <a:rPr lang="ru-RU" sz="1400" dirty="0">
                <a:latin typeface="+mj-lt"/>
              </a:rPr>
              <a:t> штрафу за </a:t>
            </a:r>
            <a:r>
              <a:rPr lang="ru-RU" sz="1400" dirty="0" err="1">
                <a:latin typeface="+mj-lt"/>
              </a:rPr>
              <a:t>порушення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законодавства</a:t>
            </a:r>
            <a:r>
              <a:rPr lang="ru-RU" sz="1400" dirty="0">
                <a:latin typeface="+mj-lt"/>
              </a:rPr>
              <a:t> про </a:t>
            </a:r>
            <a:r>
              <a:rPr lang="ru-RU" sz="1400" dirty="0" err="1">
                <a:latin typeface="+mj-lt"/>
              </a:rPr>
              <a:t>електронні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комунікації</a:t>
            </a:r>
            <a:r>
              <a:rPr lang="ru-RU" sz="1400" dirty="0">
                <a:latin typeface="+mj-lt"/>
              </a:rPr>
              <a:t> та </a:t>
            </a:r>
            <a:r>
              <a:rPr lang="ru-RU" sz="1400" dirty="0" err="1">
                <a:latin typeface="+mj-lt"/>
              </a:rPr>
              <a:t>радіочастотний</a:t>
            </a:r>
            <a:r>
              <a:rPr lang="ru-RU" sz="1400" dirty="0">
                <a:latin typeface="+mj-lt"/>
              </a:rPr>
              <a:t> спектр»</a:t>
            </a:r>
          </a:p>
          <a:p>
            <a:pPr algn="just" fontAlgn="base"/>
            <a:endParaRPr lang="uk-UA" sz="1400" dirty="0">
              <a:latin typeface="+mj-lt"/>
            </a:endParaRPr>
          </a:p>
          <a:p>
            <a:pPr algn="just" fontAlgn="base"/>
            <a:r>
              <a:rPr lang="ru-RU" sz="1400" dirty="0">
                <a:latin typeface="+mj-lt"/>
              </a:rPr>
              <a:t> </a:t>
            </a:r>
          </a:p>
          <a:p>
            <a:pPr algn="just" fontAlgn="base"/>
            <a:endParaRPr lang="ru-RU" sz="1400" dirty="0">
              <a:latin typeface="+mj-lt"/>
            </a:endParaRPr>
          </a:p>
          <a:p>
            <a:pPr algn="just"/>
            <a:endParaRPr lang="uk-UA" sz="1400" b="1" dirty="0">
              <a:solidFill>
                <a:srgbClr val="00B0F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8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511" y="215251"/>
            <a:ext cx="556606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80"/>
          </a:p>
        </p:txBody>
      </p:sp>
      <p:sp>
        <p:nvSpPr>
          <p:cNvPr id="15" name="Прямоугольник 14"/>
          <p:cNvSpPr/>
          <p:nvPr/>
        </p:nvSpPr>
        <p:spPr>
          <a:xfrm>
            <a:off x="1207228" y="211655"/>
            <a:ext cx="5659971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8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77985" y="266586"/>
            <a:ext cx="5593249" cy="618935"/>
          </a:xfrm>
          <a:prstGeom prst="rect">
            <a:avLst/>
          </a:prstGeom>
          <a:noFill/>
        </p:spPr>
        <p:txBody>
          <a:bodyPr wrap="square" lIns="50975" tIns="25487" rIns="50975" bIns="25487">
            <a:spAutoFit/>
          </a:bodyPr>
          <a:lstStyle/>
          <a:p>
            <a:pPr algn="ctr"/>
            <a:r>
              <a:rPr lang="en-US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KPI_TelPU20</a:t>
            </a:r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lang="en-US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 </a:t>
            </a:r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Спрощення умов діяльності </a:t>
            </a:r>
          </a:p>
          <a:p>
            <a:pPr algn="ctr"/>
            <a:endParaRPr lang="uk-UA" sz="1229" b="1" dirty="0">
              <a:ln w="0"/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33" y="153585"/>
            <a:ext cx="836574" cy="497363"/>
          </a:xfrm>
          <a:prstGeom prst="rect">
            <a:avLst/>
          </a:prstGeom>
        </p:spPr>
      </p:pic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5C200DA2-686C-9254-539E-B53D06767C56}"/>
              </a:ext>
            </a:extLst>
          </p:cNvPr>
          <p:cNvSpPr/>
          <p:nvPr/>
        </p:nvSpPr>
        <p:spPr>
          <a:xfrm>
            <a:off x="156625" y="813087"/>
            <a:ext cx="6570364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</a:rPr>
              <a:t>проєкт</a:t>
            </a:r>
            <a:r>
              <a:rPr lang="ru-RU" sz="1400" dirty="0">
                <a:latin typeface="+mj-lt"/>
              </a:rPr>
              <a:t> постанови НКЕК «Про </a:t>
            </a:r>
            <a:r>
              <a:rPr lang="ru-RU" sz="1400" dirty="0" err="1">
                <a:latin typeface="+mj-lt"/>
              </a:rPr>
              <a:t>затвердження</a:t>
            </a:r>
            <a:r>
              <a:rPr lang="ru-RU" sz="1400" dirty="0">
                <a:latin typeface="+mj-lt"/>
              </a:rPr>
              <a:t> Порядку </a:t>
            </a:r>
            <a:r>
              <a:rPr lang="ru-RU" sz="1400" dirty="0" err="1">
                <a:latin typeface="+mj-lt"/>
              </a:rPr>
              <a:t>ідентифікації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кінцевих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користувачів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послуг</a:t>
            </a:r>
            <a:r>
              <a:rPr lang="ru-RU" sz="1400" dirty="0">
                <a:latin typeface="+mj-lt"/>
              </a:rPr>
              <a:t>»</a:t>
            </a:r>
          </a:p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</a:rPr>
              <a:t>проєкт</a:t>
            </a:r>
            <a:r>
              <a:rPr lang="ru-RU" sz="1400" dirty="0">
                <a:latin typeface="+mj-lt"/>
              </a:rPr>
              <a:t> постанови НКЕК «Про </a:t>
            </a:r>
            <a:r>
              <a:rPr lang="ru-RU" sz="1400" dirty="0" err="1">
                <a:latin typeface="+mj-lt"/>
              </a:rPr>
              <a:t>затвердження</a:t>
            </a:r>
            <a:r>
              <a:rPr lang="ru-RU" sz="1400" dirty="0">
                <a:latin typeface="+mj-lt"/>
              </a:rPr>
              <a:t> Порядку </a:t>
            </a:r>
            <a:r>
              <a:rPr lang="ru-RU" sz="1400" dirty="0" err="1">
                <a:latin typeface="+mj-lt"/>
              </a:rPr>
              <a:t>маршрутизації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трафіка</a:t>
            </a:r>
            <a:r>
              <a:rPr lang="ru-RU" sz="1400" dirty="0">
                <a:latin typeface="+mj-lt"/>
              </a:rPr>
              <a:t> при </a:t>
            </a:r>
            <a:r>
              <a:rPr lang="ru-RU" sz="1400" dirty="0" err="1">
                <a:latin typeface="+mj-lt"/>
              </a:rPr>
              <a:t>наданні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послуг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міжособистісних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електронних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комунікацій</a:t>
            </a:r>
            <a:r>
              <a:rPr lang="ru-RU" sz="1400" dirty="0">
                <a:latin typeface="+mj-lt"/>
              </a:rPr>
              <a:t> з </a:t>
            </a:r>
            <a:r>
              <a:rPr lang="ru-RU" sz="1400" dirty="0" err="1">
                <a:latin typeface="+mj-lt"/>
              </a:rPr>
              <a:t>використанням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нумерації</a:t>
            </a:r>
            <a:r>
              <a:rPr lang="ru-RU" sz="1400" dirty="0">
                <a:latin typeface="+mj-lt"/>
              </a:rPr>
              <a:t>»</a:t>
            </a:r>
          </a:p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</a:rPr>
              <a:t>проєкт</a:t>
            </a:r>
            <a:r>
              <a:rPr lang="ru-RU" sz="1400" dirty="0">
                <a:latin typeface="+mj-lt"/>
              </a:rPr>
              <a:t> Постанови </a:t>
            </a:r>
            <a:r>
              <a:rPr lang="ru-RU" sz="1400" dirty="0" err="1">
                <a:latin typeface="+mj-lt"/>
              </a:rPr>
              <a:t>Кабінету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Міністрів</a:t>
            </a:r>
            <a:r>
              <a:rPr lang="ru-RU" sz="1400" dirty="0">
                <a:latin typeface="+mj-lt"/>
              </a:rPr>
              <a:t> України «Про </a:t>
            </a:r>
            <a:r>
              <a:rPr lang="ru-RU" sz="1400" dirty="0" err="1">
                <a:latin typeface="+mj-lt"/>
              </a:rPr>
              <a:t>розміри</a:t>
            </a:r>
            <a:r>
              <a:rPr lang="ru-RU" sz="1400" dirty="0">
                <a:latin typeface="+mj-lt"/>
              </a:rPr>
              <a:t> плати за </a:t>
            </a:r>
            <a:r>
              <a:rPr lang="ru-RU" sz="1400" dirty="0" err="1">
                <a:latin typeface="+mj-lt"/>
              </a:rPr>
              <a:t>видачу</a:t>
            </a:r>
            <a:r>
              <a:rPr lang="ru-RU" sz="1400" dirty="0">
                <a:latin typeface="+mj-lt"/>
              </a:rPr>
              <a:t>, </a:t>
            </a:r>
            <a:r>
              <a:rPr lang="ru-RU" sz="1400" dirty="0" err="1">
                <a:latin typeface="+mj-lt"/>
              </a:rPr>
              <a:t>переоформлення</a:t>
            </a:r>
            <a:r>
              <a:rPr lang="ru-RU" sz="1400" dirty="0">
                <a:latin typeface="+mj-lt"/>
              </a:rPr>
              <a:t>, </a:t>
            </a:r>
            <a:r>
              <a:rPr lang="ru-RU" sz="1400" dirty="0" err="1">
                <a:latin typeface="+mj-lt"/>
              </a:rPr>
              <a:t>продовження</a:t>
            </a:r>
            <a:r>
              <a:rPr lang="ru-RU" sz="1400" dirty="0">
                <a:latin typeface="+mj-lt"/>
              </a:rPr>
              <a:t> строку </a:t>
            </a:r>
            <a:r>
              <a:rPr lang="ru-RU" sz="1400" dirty="0" err="1">
                <a:latin typeface="+mj-lt"/>
              </a:rPr>
              <a:t>дії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ліцензії</a:t>
            </a:r>
            <a:r>
              <a:rPr lang="ru-RU" sz="1400" dirty="0">
                <a:latin typeface="+mj-lt"/>
              </a:rPr>
              <a:t> на </a:t>
            </a:r>
            <a:r>
              <a:rPr lang="ru-RU" sz="1400" dirty="0" err="1">
                <a:latin typeface="+mj-lt"/>
              </a:rPr>
              <a:t>користування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радіочастотним</a:t>
            </a:r>
            <a:r>
              <a:rPr lang="ru-RU" sz="1400" dirty="0">
                <a:latin typeface="+mj-lt"/>
              </a:rPr>
              <a:t> спектром»</a:t>
            </a:r>
          </a:p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</a:rPr>
              <a:t>проект постанови НКЕК  «Про </a:t>
            </a:r>
            <a:r>
              <a:rPr lang="ru-RU" sz="1400" dirty="0" err="1">
                <a:latin typeface="+mj-lt"/>
              </a:rPr>
              <a:t>затвердження</a:t>
            </a:r>
            <a:r>
              <a:rPr lang="ru-RU" sz="1400" dirty="0">
                <a:latin typeface="+mj-lt"/>
              </a:rPr>
              <a:t> Порядку </a:t>
            </a:r>
            <a:r>
              <a:rPr lang="ru-RU" sz="1400" dirty="0" err="1">
                <a:latin typeface="+mj-lt"/>
              </a:rPr>
              <a:t>проведення</a:t>
            </a:r>
            <a:r>
              <a:rPr lang="ru-RU" sz="1400" dirty="0">
                <a:latin typeface="+mj-lt"/>
              </a:rPr>
              <a:t> конкурсу або </a:t>
            </a:r>
            <a:r>
              <a:rPr lang="ru-RU" sz="1400" dirty="0" err="1">
                <a:latin typeface="+mj-lt"/>
              </a:rPr>
              <a:t>аукціону</a:t>
            </a:r>
            <a:r>
              <a:rPr lang="ru-RU" sz="1400" dirty="0">
                <a:latin typeface="+mj-lt"/>
              </a:rPr>
              <a:t> на </a:t>
            </a:r>
            <a:r>
              <a:rPr lang="ru-RU" sz="1400" dirty="0" err="1">
                <a:latin typeface="+mj-lt"/>
              </a:rPr>
              <a:t>отримання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ліцензій</a:t>
            </a:r>
            <a:r>
              <a:rPr lang="ru-RU" sz="1400" dirty="0">
                <a:latin typeface="+mj-lt"/>
              </a:rPr>
              <a:t> на </a:t>
            </a:r>
            <a:r>
              <a:rPr lang="ru-RU" sz="1400" dirty="0" err="1">
                <a:latin typeface="+mj-lt"/>
              </a:rPr>
              <a:t>користування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радіочастотним</a:t>
            </a:r>
            <a:r>
              <a:rPr lang="ru-RU" sz="1400" dirty="0">
                <a:latin typeface="+mj-lt"/>
              </a:rPr>
              <a:t> спектром»</a:t>
            </a:r>
          </a:p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</a:rPr>
              <a:t>проєкт</a:t>
            </a:r>
            <a:r>
              <a:rPr lang="ru-RU" sz="1400" dirty="0">
                <a:latin typeface="+mj-lt"/>
              </a:rPr>
              <a:t> наказу </a:t>
            </a:r>
            <a:r>
              <a:rPr lang="ru-RU" sz="1400" dirty="0" err="1">
                <a:latin typeface="+mj-lt"/>
              </a:rPr>
              <a:t>Адміністрації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Державної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служби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спеціального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зв’язку</a:t>
            </a:r>
            <a:r>
              <a:rPr lang="ru-RU" sz="1400" dirty="0">
                <a:latin typeface="+mj-lt"/>
              </a:rPr>
              <a:t> та </a:t>
            </a:r>
            <a:r>
              <a:rPr lang="ru-RU" sz="1400" dirty="0" err="1">
                <a:latin typeface="+mj-lt"/>
              </a:rPr>
              <a:t>захисту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інформації</a:t>
            </a:r>
            <a:r>
              <a:rPr lang="ru-RU" sz="1400" dirty="0">
                <a:latin typeface="+mj-lt"/>
              </a:rPr>
              <a:t> України «Про </a:t>
            </a:r>
            <a:r>
              <a:rPr lang="ru-RU" sz="1400" dirty="0" err="1">
                <a:latin typeface="+mj-lt"/>
              </a:rPr>
              <a:t>затвердження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Технічних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вимог</a:t>
            </a:r>
            <a:r>
              <a:rPr lang="ru-RU" sz="1400" dirty="0">
                <a:latin typeface="+mj-lt"/>
              </a:rPr>
              <a:t> до </a:t>
            </a:r>
            <a:r>
              <a:rPr lang="ru-RU" sz="1400" dirty="0" err="1">
                <a:latin typeface="+mj-lt"/>
              </a:rPr>
              <a:t>електронних</a:t>
            </a:r>
            <a:r>
              <a:rPr lang="ru-RU" sz="1400" dirty="0">
                <a:latin typeface="+mj-lt"/>
              </a:rPr>
              <a:t>  </a:t>
            </a:r>
            <a:r>
              <a:rPr lang="ru-RU" sz="1400" dirty="0" err="1">
                <a:latin typeface="+mj-lt"/>
              </a:rPr>
              <a:t>комунікаційних</a:t>
            </a:r>
            <a:r>
              <a:rPr lang="ru-RU" sz="1400" dirty="0">
                <a:latin typeface="+mj-lt"/>
              </a:rPr>
              <a:t> мереж </a:t>
            </a:r>
            <a:r>
              <a:rPr lang="ru-RU" sz="1400" dirty="0" err="1">
                <a:latin typeface="+mj-lt"/>
              </a:rPr>
              <a:t>загального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користування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щодо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взаємоз’єднання</a:t>
            </a:r>
            <a:r>
              <a:rPr lang="ru-RU" sz="1400" dirty="0">
                <a:latin typeface="+mj-lt"/>
              </a:rPr>
              <a:t> та </a:t>
            </a:r>
            <a:r>
              <a:rPr lang="ru-RU" sz="1400" dirty="0" err="1">
                <a:latin typeface="+mj-lt"/>
              </a:rPr>
              <a:t>взаємодії</a:t>
            </a:r>
            <a:r>
              <a:rPr lang="ru-RU" sz="1400" dirty="0">
                <a:latin typeface="+mj-lt"/>
              </a:rPr>
              <a:t> мереж з </a:t>
            </a:r>
            <a:r>
              <a:rPr lang="ru-RU" sz="1400" dirty="0" err="1">
                <a:latin typeface="+mj-lt"/>
              </a:rPr>
              <a:t>різними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технологіями</a:t>
            </a:r>
            <a:r>
              <a:rPr lang="ru-RU" sz="1400" dirty="0">
                <a:latin typeface="+mj-lt"/>
              </a:rPr>
              <a:t> обробки, </a:t>
            </a:r>
            <a:r>
              <a:rPr lang="ru-RU" sz="1400" dirty="0" err="1">
                <a:latin typeface="+mj-lt"/>
              </a:rPr>
              <a:t>комутації</a:t>
            </a:r>
            <a:r>
              <a:rPr lang="ru-RU" sz="1400" dirty="0">
                <a:latin typeface="+mj-lt"/>
              </a:rPr>
              <a:t> і </a:t>
            </a:r>
            <a:r>
              <a:rPr lang="ru-RU" sz="1400" dirty="0" err="1">
                <a:latin typeface="+mj-lt"/>
              </a:rPr>
              <a:t>перенесення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сигналів</a:t>
            </a:r>
            <a:r>
              <a:rPr lang="ru-RU" sz="1400" dirty="0">
                <a:latin typeface="+mj-lt"/>
              </a:rPr>
              <a:t>»</a:t>
            </a:r>
          </a:p>
          <a:p>
            <a:pPr algn="just" fontAlgn="base"/>
            <a:r>
              <a:rPr lang="ru-RU" sz="1400" b="1" dirty="0">
                <a:latin typeface="+mj-lt"/>
              </a:rPr>
              <a:t>1.10.</a:t>
            </a:r>
          </a:p>
          <a:p>
            <a:pPr marL="105355" indent="-105355" algn="just" fontAlgn="base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</a:rPr>
              <a:t>З метою оперативного </a:t>
            </a:r>
            <a:r>
              <a:rPr lang="ru-RU" sz="1400" dirty="0" err="1">
                <a:latin typeface="+mj-lt"/>
              </a:rPr>
              <a:t>отримання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інформації</a:t>
            </a:r>
            <a:r>
              <a:rPr lang="ru-RU" sz="1400" dirty="0">
                <a:latin typeface="+mj-lt"/>
              </a:rPr>
              <a:t> з </a:t>
            </a:r>
            <a:r>
              <a:rPr lang="ru-RU" sz="1400" dirty="0" err="1">
                <a:latin typeface="+mj-lt"/>
              </a:rPr>
              <a:t>питань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законодавчих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змін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учасники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асоціації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увійшли</a:t>
            </a:r>
            <a:r>
              <a:rPr lang="ru-RU" sz="1400" dirty="0">
                <a:latin typeface="+mj-lt"/>
              </a:rPr>
              <a:t> в </a:t>
            </a:r>
            <a:r>
              <a:rPr lang="ru-RU" sz="1400" dirty="0" err="1">
                <a:latin typeface="+mj-lt"/>
              </a:rPr>
              <a:t>оновлений</a:t>
            </a:r>
            <a:r>
              <a:rPr lang="ru-RU" sz="1400" dirty="0">
                <a:latin typeface="+mj-lt"/>
              </a:rPr>
              <a:t> склад </a:t>
            </a:r>
            <a:r>
              <a:rPr lang="ru-RU" sz="1400" dirty="0" err="1">
                <a:latin typeface="+mj-lt"/>
              </a:rPr>
              <a:t>робочої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групи</a:t>
            </a:r>
            <a:r>
              <a:rPr lang="ru-RU" sz="1400" dirty="0">
                <a:latin typeface="+mj-lt"/>
              </a:rPr>
              <a:t> при </a:t>
            </a:r>
            <a:r>
              <a:rPr lang="ru-RU" sz="1400" dirty="0" err="1">
                <a:latin typeface="+mj-lt"/>
              </a:rPr>
              <a:t>Держспецзв’язку</a:t>
            </a:r>
            <a:r>
              <a:rPr lang="ru-RU" sz="1400" dirty="0">
                <a:latin typeface="+mj-lt"/>
              </a:rPr>
              <a:t> України </a:t>
            </a:r>
            <a:r>
              <a:rPr lang="ru-RU" sz="1400" dirty="0" err="1">
                <a:latin typeface="+mj-lt"/>
              </a:rPr>
              <a:t>щодо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вимірювання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якості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надання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послуги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Інтернет</a:t>
            </a:r>
            <a:endParaRPr lang="ru-RU" sz="1400" dirty="0">
              <a:latin typeface="+mj-lt"/>
            </a:endParaRPr>
          </a:p>
          <a:p>
            <a:pPr algn="just" fontAlgn="base"/>
            <a:r>
              <a:rPr lang="ru-RU" sz="1400" b="1" dirty="0">
                <a:latin typeface="+mj-lt"/>
              </a:rPr>
              <a:t>1.13.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</a:rPr>
              <a:t>Телекомпалата</a:t>
            </a:r>
            <a:r>
              <a:rPr lang="ru-RU" sz="1400" dirty="0">
                <a:latin typeface="+mj-lt"/>
              </a:rPr>
              <a:t> України </a:t>
            </a:r>
            <a:r>
              <a:rPr lang="ru-RU" sz="1400" dirty="0" err="1">
                <a:latin typeface="+mj-lt"/>
              </a:rPr>
              <a:t>звернулася</a:t>
            </a:r>
            <a:r>
              <a:rPr lang="ru-RU" sz="1400" dirty="0">
                <a:latin typeface="+mj-lt"/>
              </a:rPr>
              <a:t> до НКЕК та ДССЗЗІ </a:t>
            </a:r>
            <a:r>
              <a:rPr lang="ru-RU" sz="1400" dirty="0" err="1">
                <a:latin typeface="+mj-lt"/>
              </a:rPr>
              <a:t>щодо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необхідності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зменшення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звітного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навантаження</a:t>
            </a:r>
            <a:r>
              <a:rPr lang="ru-RU" sz="1400" dirty="0">
                <a:latin typeface="+mj-lt"/>
              </a:rPr>
              <a:t>  на </a:t>
            </a:r>
            <a:r>
              <a:rPr lang="ru-RU" sz="1400" dirty="0" err="1">
                <a:latin typeface="+mj-lt"/>
              </a:rPr>
              <a:t>операторів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цифрових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комунікацій</a:t>
            </a:r>
            <a:endParaRPr lang="ru-RU" sz="1400" dirty="0">
              <a:latin typeface="+mj-lt"/>
            </a:endParaRPr>
          </a:p>
          <a:p>
            <a:pPr algn="just" fontAlgn="base"/>
            <a:r>
              <a:rPr lang="ru-RU" sz="1400" b="1" dirty="0">
                <a:latin typeface="+mj-lt"/>
              </a:rPr>
              <a:t>1.23.</a:t>
            </a:r>
            <a:r>
              <a:rPr lang="ru-RU" sz="1400" dirty="0">
                <a:latin typeface="+mj-lt"/>
              </a:rPr>
              <a:t> 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</a:rPr>
              <a:t>Надіслано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звернення</a:t>
            </a:r>
            <a:r>
              <a:rPr lang="ru-RU" sz="1400" dirty="0">
                <a:latin typeface="+mj-lt"/>
              </a:rPr>
              <a:t> до </a:t>
            </a:r>
            <a:r>
              <a:rPr lang="ru-RU" sz="1400" dirty="0" err="1">
                <a:latin typeface="+mj-lt"/>
              </a:rPr>
              <a:t>Мінцифри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щодо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існування</a:t>
            </a:r>
            <a:r>
              <a:rPr lang="ru-RU" sz="1400" dirty="0">
                <a:latin typeface="+mj-lt"/>
              </a:rPr>
              <a:t> факту </a:t>
            </a:r>
            <a:r>
              <a:rPr lang="ru-RU" sz="1400" dirty="0" err="1">
                <a:latin typeface="+mj-lt"/>
              </a:rPr>
              <a:t>спотворення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конкуренції</a:t>
            </a:r>
            <a:r>
              <a:rPr lang="ru-RU" sz="1400" dirty="0">
                <a:latin typeface="+mj-lt"/>
              </a:rPr>
              <a:t> у сфері </a:t>
            </a:r>
            <a:r>
              <a:rPr lang="ru-RU" sz="1400" dirty="0" err="1">
                <a:latin typeface="+mj-lt"/>
              </a:rPr>
              <a:t>хмарних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послуг</a:t>
            </a:r>
            <a:r>
              <a:rPr lang="ru-RU" sz="1400" dirty="0">
                <a:latin typeface="+mj-lt"/>
              </a:rPr>
              <a:t>. 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</a:rPr>
              <a:t>Надіслано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звернення</a:t>
            </a:r>
            <a:r>
              <a:rPr lang="ru-RU" sz="1400" dirty="0">
                <a:latin typeface="+mj-lt"/>
              </a:rPr>
              <a:t> до </a:t>
            </a:r>
            <a:r>
              <a:rPr lang="ru-RU" sz="1400" dirty="0" err="1">
                <a:latin typeface="+mj-lt"/>
              </a:rPr>
              <a:t>Мінекономіки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щодо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необхідності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оформлення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відносин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між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учасниками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закупівель</a:t>
            </a:r>
            <a:r>
              <a:rPr lang="ru-RU" sz="1400" dirty="0">
                <a:latin typeface="+mj-lt"/>
              </a:rPr>
              <a:t> за процедурами (</a:t>
            </a:r>
            <a:r>
              <a:rPr lang="ru-RU" sz="1400" dirty="0" err="1">
                <a:latin typeface="+mj-lt"/>
              </a:rPr>
              <a:t>відкриті</a:t>
            </a:r>
            <a:r>
              <a:rPr lang="ru-RU" sz="1400" dirty="0">
                <a:latin typeface="+mj-lt"/>
              </a:rPr>
              <a:t> торги/</a:t>
            </a:r>
            <a:r>
              <a:rPr lang="ru-RU" sz="1400" dirty="0" err="1">
                <a:latin typeface="+mj-lt"/>
              </a:rPr>
              <a:t>спрощені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закупівлі</a:t>
            </a:r>
            <a:r>
              <a:rPr lang="ru-RU" sz="1400" dirty="0">
                <a:latin typeface="+mj-lt"/>
              </a:rPr>
              <a:t>), </a:t>
            </a:r>
            <a:r>
              <a:rPr lang="ru-RU" sz="1400" dirty="0" err="1">
                <a:latin typeface="+mj-lt"/>
              </a:rPr>
              <a:t>які</a:t>
            </a:r>
            <a:r>
              <a:rPr lang="ru-RU" sz="1400" dirty="0">
                <a:latin typeface="+mj-lt"/>
              </a:rPr>
              <a:t> не </a:t>
            </a:r>
            <a:r>
              <a:rPr lang="ru-RU" sz="1400" dirty="0" err="1">
                <a:latin typeface="+mj-lt"/>
              </a:rPr>
              <a:t>розпочались</a:t>
            </a:r>
            <a:r>
              <a:rPr lang="ru-RU" sz="1400" dirty="0">
                <a:latin typeface="+mj-lt"/>
              </a:rPr>
              <a:t> до початку </a:t>
            </a:r>
            <a:r>
              <a:rPr lang="ru-RU" sz="1400" dirty="0" err="1">
                <a:latin typeface="+mj-lt"/>
              </a:rPr>
              <a:t>воєнних</a:t>
            </a:r>
            <a:r>
              <a:rPr lang="ru-RU" sz="1400" dirty="0">
                <a:latin typeface="+mj-lt"/>
              </a:rPr>
              <a:t> дій, або не </a:t>
            </a:r>
            <a:r>
              <a:rPr lang="ru-RU" sz="1400" dirty="0" err="1">
                <a:latin typeface="+mj-lt"/>
              </a:rPr>
              <a:t>були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завершені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обранням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постачальника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послуг</a:t>
            </a:r>
            <a:r>
              <a:rPr lang="ru-RU" sz="1400" dirty="0">
                <a:latin typeface="+mj-lt"/>
              </a:rPr>
              <a:t> та </a:t>
            </a:r>
            <a:r>
              <a:rPr lang="ru-RU" sz="1400" dirty="0" err="1">
                <a:latin typeface="+mj-lt"/>
              </a:rPr>
              <a:t>укладенням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договорів</a:t>
            </a:r>
            <a:r>
              <a:rPr lang="ru-RU" sz="1400" dirty="0">
                <a:latin typeface="+mj-lt"/>
              </a:rPr>
              <a:t>, але в силу </a:t>
            </a:r>
            <a:r>
              <a:rPr lang="ru-RU" sz="1400" dirty="0" err="1">
                <a:latin typeface="+mj-lt"/>
              </a:rPr>
              <a:t>специфіки</a:t>
            </a:r>
            <a:r>
              <a:rPr lang="ru-RU" sz="1400" dirty="0">
                <a:latin typeface="+mj-lt"/>
              </a:rPr>
              <a:t> та </a:t>
            </a:r>
            <a:r>
              <a:rPr lang="ru-RU" sz="1400" dirty="0" err="1">
                <a:latin typeface="+mj-lt"/>
              </a:rPr>
              <a:t>розуміння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постачальників</a:t>
            </a:r>
            <a:r>
              <a:rPr lang="ru-RU" sz="1400" dirty="0">
                <a:latin typeface="+mj-lt"/>
              </a:rPr>
              <a:t>, </a:t>
            </a:r>
            <a:r>
              <a:rPr lang="ru-RU" sz="1400" dirty="0" err="1">
                <a:latin typeface="+mj-lt"/>
              </a:rPr>
              <a:t>насамперед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електронних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комунікаційних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послуг</a:t>
            </a:r>
            <a:r>
              <a:rPr lang="ru-RU" sz="1400" dirty="0">
                <a:latin typeface="+mj-lt"/>
              </a:rPr>
              <a:t>, у </a:t>
            </a:r>
            <a:r>
              <a:rPr lang="ru-RU" sz="1400" dirty="0" err="1">
                <a:latin typeface="+mj-lt"/>
              </a:rPr>
              <a:t>необхідності</a:t>
            </a:r>
            <a:r>
              <a:rPr lang="ru-RU" sz="1400" dirty="0">
                <a:latin typeface="+mj-lt"/>
              </a:rPr>
              <a:t> державного сектора в </a:t>
            </a:r>
            <a:r>
              <a:rPr lang="ru-RU" sz="1400" dirty="0" err="1">
                <a:latin typeface="+mj-lt"/>
              </a:rPr>
              <a:t>безперебійному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отриманні</a:t>
            </a:r>
            <a:r>
              <a:rPr lang="ru-RU" sz="1400" dirty="0">
                <a:latin typeface="+mj-lt"/>
              </a:rPr>
              <a:t> таких </a:t>
            </a:r>
            <a:r>
              <a:rPr lang="ru-RU" sz="1400" dirty="0" err="1">
                <a:latin typeface="+mj-lt"/>
              </a:rPr>
              <a:t>послуг</a:t>
            </a:r>
            <a:r>
              <a:rPr lang="ru-RU" sz="1400" dirty="0">
                <a:latin typeface="+mj-lt"/>
              </a:rPr>
              <a:t> на </a:t>
            </a:r>
            <a:r>
              <a:rPr lang="ru-RU" sz="1400" dirty="0" err="1">
                <a:latin typeface="+mj-lt"/>
              </a:rPr>
              <a:t>період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воєнного</a:t>
            </a:r>
            <a:r>
              <a:rPr lang="ru-RU" sz="1400" dirty="0">
                <a:latin typeface="+mj-lt"/>
              </a:rPr>
              <a:t> стану для </a:t>
            </a:r>
            <a:r>
              <a:rPr lang="ru-RU" sz="1400" dirty="0" err="1">
                <a:latin typeface="+mj-lt"/>
              </a:rPr>
              <a:t>сталого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функціонування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держави</a:t>
            </a:r>
            <a:r>
              <a:rPr lang="ru-RU" sz="1400" dirty="0">
                <a:latin typeface="+mj-lt"/>
              </a:rPr>
              <a:t>, </a:t>
            </a:r>
            <a:r>
              <a:rPr lang="ru-RU" sz="1400" dirty="0" err="1">
                <a:latin typeface="+mj-lt"/>
              </a:rPr>
              <a:t>послуги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продовжували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надаватися</a:t>
            </a:r>
            <a:r>
              <a:rPr lang="ru-RU" sz="1400" dirty="0">
                <a:latin typeface="+mj-lt"/>
              </a:rPr>
              <a:t> і </a:t>
            </a:r>
            <a:r>
              <a:rPr lang="ru-RU" sz="1400" dirty="0" err="1">
                <a:latin typeface="+mj-lt"/>
              </a:rPr>
              <a:t>продовжують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надаватися</a:t>
            </a:r>
            <a:r>
              <a:rPr lang="ru-RU" sz="1400" dirty="0">
                <a:latin typeface="+mj-lt"/>
              </a:rPr>
              <a:t> і зараз.</a:t>
            </a:r>
          </a:p>
          <a:p>
            <a:pPr algn="just"/>
            <a:endParaRPr lang="uk-UA" sz="1400" b="1" dirty="0">
              <a:solidFill>
                <a:srgbClr val="00B0F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46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301970"/>
            <a:ext cx="930131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80"/>
          </a:p>
        </p:txBody>
      </p:sp>
      <p:sp>
        <p:nvSpPr>
          <p:cNvPr id="15" name="Прямоугольник 14"/>
          <p:cNvSpPr/>
          <p:nvPr/>
        </p:nvSpPr>
        <p:spPr>
          <a:xfrm>
            <a:off x="1508217" y="298374"/>
            <a:ext cx="5349784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80"/>
          </a:p>
        </p:txBody>
      </p:sp>
      <p:sp>
        <p:nvSpPr>
          <p:cNvPr id="16" name="Прямоугольник 15"/>
          <p:cNvSpPr/>
          <p:nvPr/>
        </p:nvSpPr>
        <p:spPr>
          <a:xfrm>
            <a:off x="1700883" y="274074"/>
            <a:ext cx="4964448" cy="618935"/>
          </a:xfrm>
          <a:prstGeom prst="rect">
            <a:avLst/>
          </a:prstGeom>
          <a:noFill/>
        </p:spPr>
        <p:txBody>
          <a:bodyPr wrap="square" lIns="50975" tIns="25487" rIns="50975" bIns="25487">
            <a:spAutoFit/>
          </a:bodyPr>
          <a:lstStyle/>
          <a:p>
            <a:pPr algn="ctr"/>
            <a:r>
              <a:rPr lang="en-US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KPI_TelPU20</a:t>
            </a:r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lang="en-US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</a:t>
            </a:r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Інтелектуальна</a:t>
            </a:r>
            <a:r>
              <a:rPr lang="ru-RU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власність</a:t>
            </a:r>
            <a:r>
              <a:rPr lang="ru-RU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персональні</a:t>
            </a:r>
            <a:r>
              <a:rPr lang="ru-RU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дані</a:t>
            </a:r>
            <a:r>
              <a:rPr lang="ru-RU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та свобода слова</a:t>
            </a:r>
            <a:endParaRPr lang="uk-UA" sz="1229" b="1" dirty="0">
              <a:ln w="0"/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91" y="240304"/>
            <a:ext cx="742526" cy="49736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933D0B2-8638-43B5-9140-44D191F89A34}"/>
              </a:ext>
            </a:extLst>
          </p:cNvPr>
          <p:cNvSpPr txBox="1"/>
          <p:nvPr/>
        </p:nvSpPr>
        <p:spPr>
          <a:xfrm>
            <a:off x="333448" y="1142624"/>
            <a:ext cx="6191103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0709" indent="-210709" algn="just" fontAlgn="base">
              <a:buFont typeface="Arial" panose="020B0604020202020204" pitchFamily="34" charset="0"/>
              <a:buChar char="•"/>
            </a:pPr>
            <a:r>
              <a:rPr lang="uk-UA" sz="1400" dirty="0">
                <a:latin typeface="+mj-lt"/>
              </a:rPr>
              <a:t>Висловлено підтримку та надано пропозиції щодо удосконалення </a:t>
            </a:r>
            <a:r>
              <a:rPr lang="ru-RU" sz="1400" dirty="0" err="1">
                <a:latin typeface="+mj-lt"/>
              </a:rPr>
              <a:t>проєкту</a:t>
            </a:r>
            <a:r>
              <a:rPr lang="ru-RU" sz="1400" dirty="0">
                <a:latin typeface="+mj-lt"/>
              </a:rPr>
              <a:t> Закону України «Про </a:t>
            </a:r>
            <a:r>
              <a:rPr lang="ru-RU" sz="1400" dirty="0" err="1">
                <a:latin typeface="+mj-lt"/>
              </a:rPr>
              <a:t>внесення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змін</a:t>
            </a:r>
            <a:r>
              <a:rPr lang="ru-RU" sz="1400" dirty="0">
                <a:latin typeface="+mj-lt"/>
              </a:rPr>
              <a:t> до </a:t>
            </a:r>
            <a:r>
              <a:rPr lang="ru-RU" sz="1400" dirty="0" err="1">
                <a:latin typeface="+mj-lt"/>
              </a:rPr>
              <a:t>деяких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законів</a:t>
            </a:r>
            <a:r>
              <a:rPr lang="ru-RU" sz="1400" dirty="0">
                <a:latin typeface="+mj-lt"/>
              </a:rPr>
              <a:t> України </a:t>
            </a:r>
            <a:r>
              <a:rPr lang="ru-RU" sz="1400" dirty="0" err="1">
                <a:latin typeface="+mj-lt"/>
              </a:rPr>
              <a:t>щодо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підтримки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національного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музичного</a:t>
            </a:r>
            <a:r>
              <a:rPr lang="ru-RU" sz="1400" dirty="0">
                <a:latin typeface="+mj-lt"/>
              </a:rPr>
              <a:t> продукту та </a:t>
            </a:r>
            <a:r>
              <a:rPr lang="ru-RU" sz="1400" dirty="0" err="1">
                <a:latin typeface="+mj-lt"/>
              </a:rPr>
              <a:t>обмеження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публічного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використання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музичного</a:t>
            </a:r>
            <a:r>
              <a:rPr lang="ru-RU" sz="1400" dirty="0">
                <a:latin typeface="+mj-lt"/>
              </a:rPr>
              <a:t> продукту </a:t>
            </a:r>
            <a:r>
              <a:rPr lang="ru-RU" sz="1400" dirty="0" err="1">
                <a:latin typeface="+mj-lt"/>
              </a:rPr>
              <a:t>держави-агресора</a:t>
            </a:r>
            <a:r>
              <a:rPr lang="ru-RU" sz="1400" dirty="0">
                <a:latin typeface="+mj-lt"/>
              </a:rPr>
              <a:t>» </a:t>
            </a:r>
            <a:r>
              <a:rPr lang="ru-RU" sz="1400" dirty="0" err="1">
                <a:latin typeface="+mj-lt"/>
              </a:rPr>
              <a:t>від</a:t>
            </a:r>
            <a:r>
              <a:rPr lang="ru-RU" sz="1400" dirty="0">
                <a:latin typeface="+mj-lt"/>
              </a:rPr>
              <a:t> 20.04.2022 № 7273-1. Закон </a:t>
            </a:r>
            <a:r>
              <a:rPr lang="ru-RU" sz="1400" dirty="0" err="1">
                <a:latin typeface="+mj-lt"/>
              </a:rPr>
              <a:t>прийнято</a:t>
            </a:r>
            <a:r>
              <a:rPr lang="ru-RU" sz="1400" dirty="0">
                <a:latin typeface="+mj-lt"/>
              </a:rPr>
              <a:t>.</a:t>
            </a:r>
          </a:p>
          <a:p>
            <a:pPr marL="210709" indent="-210709" algn="just" fontAlgn="base">
              <a:buFont typeface="Arial" panose="020B0604020202020204" pitchFamily="34" charset="0"/>
              <a:buChar char="•"/>
            </a:pPr>
            <a:endParaRPr lang="uk-UA" sz="1400" dirty="0">
              <a:solidFill>
                <a:srgbClr val="00AEEF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8513" algn="just">
              <a:defRPr/>
            </a:pPr>
            <a:endParaRPr lang="uk-UA" sz="1400" dirty="0">
              <a:solidFill>
                <a:prstClr val="black"/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7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321850"/>
            <a:ext cx="961657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80"/>
          </a:p>
        </p:txBody>
      </p:sp>
      <p:sp>
        <p:nvSpPr>
          <p:cNvPr id="15" name="Прямоугольник 14"/>
          <p:cNvSpPr/>
          <p:nvPr/>
        </p:nvSpPr>
        <p:spPr>
          <a:xfrm>
            <a:off x="1539742" y="318253"/>
            <a:ext cx="5318258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80"/>
          </a:p>
        </p:txBody>
      </p:sp>
      <p:sp>
        <p:nvSpPr>
          <p:cNvPr id="16" name="Прямоугольник 15"/>
          <p:cNvSpPr/>
          <p:nvPr/>
        </p:nvSpPr>
        <p:spPr>
          <a:xfrm>
            <a:off x="1444743" y="292437"/>
            <a:ext cx="4964448" cy="429780"/>
          </a:xfrm>
          <a:prstGeom prst="rect">
            <a:avLst/>
          </a:prstGeom>
          <a:noFill/>
        </p:spPr>
        <p:txBody>
          <a:bodyPr wrap="square" lIns="50975" tIns="25487" rIns="50975" bIns="25487">
            <a:spAutoFit/>
          </a:bodyPr>
          <a:lstStyle/>
          <a:p>
            <a:pPr algn="ctr"/>
            <a:r>
              <a:rPr lang="en-US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KPI_TelPU20</a:t>
            </a:r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lang="en-US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</a:t>
            </a:r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Чесна</a:t>
            </a:r>
            <a:r>
              <a:rPr lang="ru-RU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конкуренція</a:t>
            </a:r>
            <a:r>
              <a:rPr lang="ru-RU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та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адвокація</a:t>
            </a:r>
            <a:r>
              <a:rPr lang="ru-RU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інтересів</a:t>
            </a:r>
            <a:r>
              <a:rPr lang="ru-RU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учасників</a:t>
            </a:r>
            <a:r>
              <a:rPr lang="ru-RU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Асоціації</a:t>
            </a:r>
            <a:endParaRPr lang="uk-UA" sz="1229" b="1" dirty="0">
              <a:ln w="0"/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16" y="260184"/>
            <a:ext cx="742526" cy="497363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AB531405-6DA8-4D77-9AF0-DF995429C097}"/>
              </a:ext>
            </a:extLst>
          </p:cNvPr>
          <p:cNvSpPr/>
          <p:nvPr/>
        </p:nvSpPr>
        <p:spPr>
          <a:xfrm>
            <a:off x="172907" y="1027962"/>
            <a:ext cx="65121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Надано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до ДРС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пропозиції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до проекту Плану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дерегуляції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які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увійшли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до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узагальненого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проекту.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Надано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пропозиції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до постанови КМУ «Про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розміри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плати за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видачу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переоформлення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продовження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строку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дії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ліцензії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користування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радіочастотним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спектром»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Ініційовано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ряд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звернень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до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ЦОВВів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та ДРС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щодо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неприйнятності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затвердження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проєкту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Постанови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Кабінету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Міністрів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України «Про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розміри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плати за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видачу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переоформлення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продовження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строку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дії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ліцензії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користування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радіочастотним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спектром». Проведено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зустріч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з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представниками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ДРС,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надіслано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лист до Антимонопольного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комітету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України.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Проведено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нараду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з АППК та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опубліковано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позиційне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звернення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до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Нацради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щодо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проблемних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питань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оновленого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переліку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іноземних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телеканалів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які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можна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ретранслювати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в Україні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BA772A28-F862-E537-FA19-28FC0D4C19F2}"/>
              </a:ext>
            </a:extLst>
          </p:cNvPr>
          <p:cNvSpPr/>
          <p:nvPr/>
        </p:nvSpPr>
        <p:spPr>
          <a:xfrm>
            <a:off x="0" y="3920934"/>
            <a:ext cx="668560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6064" indent="-10535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Надіслано запити та отримано роз’яснення НКЕК щодо проблемних питань </a:t>
            </a:r>
            <a:r>
              <a:rPr lang="uk-UA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взаємоз’єднання</a:t>
            </a:r>
            <a:r>
              <a:rPr lang="uk-UA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провайдерів </a:t>
            </a:r>
            <a:r>
              <a:rPr lang="uk-UA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елкому</a:t>
            </a:r>
            <a:r>
              <a:rPr lang="uk-UA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та ТОВ </a:t>
            </a:r>
            <a:r>
              <a:rPr lang="uk-UA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Нетассіст</a:t>
            </a:r>
            <a:endParaRPr lang="uk-UA" sz="1400" dirty="0">
              <a:latin typeface="+mj-lt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316064" indent="-10535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Звернення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до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Нацради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Мінекономіки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Мінкульту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та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Мінфіну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щодо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нагального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роз’яснення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законності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валютних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розрахунків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провайдерів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програмної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послуги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за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ліцензійними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договорами, у тому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числі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роялті</a:t>
            </a:r>
            <a:endParaRPr lang="uk-UA" sz="1400" dirty="0">
              <a:latin typeface="+mj-lt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just" fontAlgn="base">
              <a:spcBef>
                <a:spcPts val="600"/>
              </a:spcBef>
            </a:pPr>
            <a:endParaRPr lang="ru-RU" sz="1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406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302944"/>
            <a:ext cx="849691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80"/>
          </a:p>
        </p:txBody>
      </p:sp>
      <p:sp>
        <p:nvSpPr>
          <p:cNvPr id="15" name="Прямоугольник 14"/>
          <p:cNvSpPr/>
          <p:nvPr/>
        </p:nvSpPr>
        <p:spPr>
          <a:xfrm>
            <a:off x="1592216" y="318202"/>
            <a:ext cx="5265784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80"/>
          </a:p>
        </p:txBody>
      </p:sp>
      <p:sp>
        <p:nvSpPr>
          <p:cNvPr id="16" name="Прямоугольник 15"/>
          <p:cNvSpPr/>
          <p:nvPr/>
        </p:nvSpPr>
        <p:spPr>
          <a:xfrm>
            <a:off x="1592217" y="302941"/>
            <a:ext cx="4964448" cy="429780"/>
          </a:xfrm>
          <a:prstGeom prst="rect">
            <a:avLst/>
          </a:prstGeom>
          <a:noFill/>
        </p:spPr>
        <p:txBody>
          <a:bodyPr wrap="square" lIns="50975" tIns="25487" rIns="50975" bIns="25487">
            <a:spAutoFit/>
          </a:bodyPr>
          <a:lstStyle/>
          <a:p>
            <a:pPr algn="ctr"/>
            <a:r>
              <a:rPr lang="en-US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KPI_TelPU20</a:t>
            </a:r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lang="en-US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</a:t>
            </a:r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Цифровий</a:t>
            </a:r>
            <a:r>
              <a:rPr lang="ru-RU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розвиток</a:t>
            </a:r>
            <a:r>
              <a:rPr lang="ru-RU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держави</a:t>
            </a:r>
            <a:r>
              <a:rPr lang="ru-RU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ru-RU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 </a:t>
            </a:r>
            <a:r>
              <a:rPr lang="ru-RU" sz="1229" b="1" dirty="0" err="1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індустрії</a:t>
            </a:r>
            <a:endParaRPr lang="uk-UA" sz="1229" b="1" dirty="0">
              <a:ln w="0"/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91" y="250346"/>
            <a:ext cx="742526" cy="497363"/>
          </a:xfrm>
          <a:prstGeom prst="rect">
            <a:avLst/>
          </a:prstGeom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CF94DD2-A9CD-47E8-86BE-BA9D0ABFF54B}"/>
              </a:ext>
            </a:extLst>
          </p:cNvPr>
          <p:cNvSpPr/>
          <p:nvPr/>
        </p:nvSpPr>
        <p:spPr>
          <a:xfrm>
            <a:off x="280054" y="1071431"/>
            <a:ext cx="62978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5591" indent="-175591" algn="just">
              <a:buFont typeface="Arial" panose="020B0604020202020204" pitchFamily="34" charset="0"/>
              <a:buChar char="•"/>
            </a:pPr>
            <a:r>
              <a:rPr lang="uk-UA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Представники </a:t>
            </a:r>
            <a:r>
              <a:rPr lang="uk-UA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Телекомпалати</a:t>
            </a:r>
            <a:r>
              <a:rPr lang="uk-UA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України входять до складу Громадських рад при Міністерстві цифрової трансформації України, </a:t>
            </a:r>
            <a:r>
              <a:rPr lang="uk-UA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НацРади</a:t>
            </a:r>
            <a:r>
              <a:rPr lang="uk-UA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ДФС України, </a:t>
            </a:r>
            <a:r>
              <a:rPr lang="uk-UA" sz="1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Держспецзв’язку</a:t>
            </a:r>
            <a:r>
              <a:rPr lang="uk-UA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КМДА та Солом’янської РДА м. Києва.</a:t>
            </a:r>
          </a:p>
          <a:p>
            <a:pPr marL="175591" indent="-175591" algn="just">
              <a:buFont typeface="Arial" panose="020B0604020202020204" pitchFamily="34" charset="0"/>
              <a:buChar char="•"/>
            </a:pPr>
            <a:r>
              <a:rPr lang="uk-UA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Ведеться регулярний моніторинг законодавчих ініціатив, пов’язаних з розвитком цифрових послуг в Україні</a:t>
            </a:r>
            <a:endParaRPr lang="ru-RU" sz="1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602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426662"/>
            <a:ext cx="930131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80"/>
          </a:p>
        </p:txBody>
      </p:sp>
      <p:sp>
        <p:nvSpPr>
          <p:cNvPr id="15" name="Прямоугольник 14"/>
          <p:cNvSpPr/>
          <p:nvPr/>
        </p:nvSpPr>
        <p:spPr>
          <a:xfrm>
            <a:off x="1508217" y="423065"/>
            <a:ext cx="5349784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80"/>
          </a:p>
        </p:txBody>
      </p:sp>
      <p:sp>
        <p:nvSpPr>
          <p:cNvPr id="16" name="Прямоугольник 15"/>
          <p:cNvSpPr/>
          <p:nvPr/>
        </p:nvSpPr>
        <p:spPr>
          <a:xfrm>
            <a:off x="1413217" y="397248"/>
            <a:ext cx="4964448" cy="429780"/>
          </a:xfrm>
          <a:prstGeom prst="rect">
            <a:avLst/>
          </a:prstGeom>
          <a:noFill/>
        </p:spPr>
        <p:txBody>
          <a:bodyPr wrap="square" lIns="50975" tIns="25487" rIns="50975" bIns="25487">
            <a:spAutoFit/>
          </a:bodyPr>
          <a:lstStyle/>
          <a:p>
            <a:pPr algn="ctr"/>
            <a:r>
              <a:rPr lang="en-US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KPI_TelPU20</a:t>
            </a:r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lang="en-US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</a:t>
            </a:r>
            <a:r>
              <a:rPr lang="uk-UA" sz="1229" b="1" dirty="0">
                <a:ln w="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ru-RU" sz="1229" b="1" dirty="0" err="1">
                <a:solidFill>
                  <a:schemeClr val="bg1"/>
                </a:solidFill>
                <a:latin typeface="e-Ukraine Bold" panose="00000800000000000000" pitchFamily="2" charset="-52"/>
                <a:ea typeface="Cambria" panose="02040503050406030204" pitchFamily="18" charset="0"/>
              </a:rPr>
              <a:t>Професійна</a:t>
            </a:r>
            <a:r>
              <a:rPr lang="ru-RU" sz="1229" b="1" dirty="0">
                <a:solidFill>
                  <a:schemeClr val="bg1"/>
                </a:solidFill>
                <a:latin typeface="e-Ukraine Bold" panose="00000800000000000000" pitchFamily="2" charset="-52"/>
                <a:ea typeface="Cambria" panose="02040503050406030204" pitchFamily="18" charset="0"/>
              </a:rPr>
              <a:t> </a:t>
            </a:r>
            <a:r>
              <a:rPr lang="ru-RU" sz="1229" b="1" dirty="0" err="1">
                <a:solidFill>
                  <a:schemeClr val="bg1"/>
                </a:solidFill>
                <a:latin typeface="e-Ukraine Bold" panose="00000800000000000000" pitchFamily="2" charset="-52"/>
                <a:ea typeface="Cambria" panose="02040503050406030204" pitchFamily="18" charset="0"/>
              </a:rPr>
              <a:t>експертиза</a:t>
            </a:r>
            <a:r>
              <a:rPr lang="ru-RU" sz="1229" b="1" dirty="0">
                <a:solidFill>
                  <a:schemeClr val="bg1"/>
                </a:solidFill>
                <a:latin typeface="e-Ukraine Bold" panose="00000800000000000000" pitchFamily="2" charset="-52"/>
                <a:ea typeface="Cambria" panose="02040503050406030204" pitchFamily="18" charset="0"/>
              </a:rPr>
              <a:t> </a:t>
            </a:r>
            <a:r>
              <a:rPr lang="ru-RU" sz="1229" b="1" dirty="0" err="1">
                <a:solidFill>
                  <a:schemeClr val="bg1"/>
                </a:solidFill>
                <a:latin typeface="e-Ukraine Bold" panose="00000800000000000000" pitchFamily="2" charset="-52"/>
                <a:ea typeface="Cambria" panose="02040503050406030204" pitchFamily="18" charset="0"/>
              </a:rPr>
              <a:t>нормотворчості</a:t>
            </a:r>
            <a:endParaRPr lang="uk-UA" sz="1229" b="1" dirty="0">
              <a:ln w="0"/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91" y="364996"/>
            <a:ext cx="742526" cy="497363"/>
          </a:xfrm>
          <a:prstGeom prst="rect">
            <a:avLst/>
          </a:prstGeom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6CE2918-664F-407D-AA15-CFAC14690192}"/>
              </a:ext>
            </a:extLst>
          </p:cNvPr>
          <p:cNvSpPr/>
          <p:nvPr/>
        </p:nvSpPr>
        <p:spPr>
          <a:xfrm>
            <a:off x="330714" y="1021314"/>
            <a:ext cx="6312687" cy="5226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Проаналізовано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та підготовлено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до проекту Закону України «Про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111¹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кодексу України (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постачальників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комунікаційних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мереж та/або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)»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01.04.2022 №7241.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Надано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до проекту Закону України «Про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України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Національною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радою України з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телебачення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радіомовлення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стану»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03.05.2022 № 7345.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Надано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зауваження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до проекту Закону України «Про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законодавчих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України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основ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контррозвідувальної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в Україні»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25.04.2022 № 7267-1.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Надано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зауваження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підготовленого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ДССЗЗІ проекту Закону України «Про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України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конфіденційного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комунікаційної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6653" algn="just">
              <a:lnSpc>
                <a:spcPct val="107000"/>
              </a:lnSpc>
              <a:spcBef>
                <a:spcPts val="600"/>
              </a:spcBef>
            </a:pPr>
            <a:endParaRPr lang="uk-UA" sz="1400" dirty="0">
              <a:latin typeface="+mj-lt"/>
              <a:cs typeface="Times New Roman" panose="02020603050405020304" pitchFamily="18" charset="0"/>
            </a:endParaRPr>
          </a:p>
          <a:p>
            <a:pPr indent="276653" algn="just">
              <a:spcBef>
                <a:spcPts val="600"/>
              </a:spcBef>
            </a:pPr>
            <a:endParaRPr lang="uk-UA" sz="14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01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" y="470205"/>
            <a:ext cx="930131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uk-UA" sz="88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08216" y="466608"/>
            <a:ext cx="5349784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uk-UA" sz="88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3380" y="435014"/>
            <a:ext cx="4964448" cy="429780"/>
          </a:xfrm>
          <a:prstGeom prst="rect">
            <a:avLst/>
          </a:prstGeom>
          <a:noFill/>
        </p:spPr>
        <p:txBody>
          <a:bodyPr wrap="square" lIns="50975" tIns="25487" rIns="50975" bIns="25487">
            <a:spAutoFit/>
          </a:bodyPr>
          <a:lstStyle/>
          <a:p>
            <a:pPr algn="ctr"/>
            <a:r>
              <a:rPr lang="en-US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KPI_TelPU20</a:t>
            </a:r>
            <a:r>
              <a:rPr lang="uk-UA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lang="en-US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</a:t>
            </a:r>
            <a:r>
              <a:rPr lang="uk-UA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ru-RU" sz="1229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Інформаційно-консультативна</a:t>
            </a:r>
            <a:r>
              <a:rPr lang="ru-RU" sz="1229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29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підтримка</a:t>
            </a:r>
            <a:r>
              <a:rPr lang="ru-RU" sz="1229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29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учасників</a:t>
            </a:r>
            <a:r>
              <a:rPr lang="ru-RU" sz="1229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29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Асоціації</a:t>
            </a:r>
            <a:endParaRPr lang="uk-UA" sz="1229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90" y="408539"/>
            <a:ext cx="742526" cy="497363"/>
          </a:xfrm>
          <a:prstGeom prst="rect">
            <a:avLst/>
          </a:prstGeom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6CE2918-664F-407D-AA15-CFAC14690192}"/>
              </a:ext>
            </a:extLst>
          </p:cNvPr>
          <p:cNvSpPr/>
          <p:nvPr/>
        </p:nvSpPr>
        <p:spPr>
          <a:xfrm>
            <a:off x="268271" y="1219093"/>
            <a:ext cx="6321457" cy="2803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defRPr/>
            </a:pP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Здійснювалися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постійний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інформування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Асоціації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законодавчі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ініціативи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заходи з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публічні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дискусії</a:t>
            </a:r>
            <a:r>
              <a:rPr lang="ru-RU" sz="1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algn="just">
              <a:lnSpc>
                <a:spcPct val="107000"/>
              </a:lnSpc>
              <a:defRPr/>
            </a:pPr>
            <a:endParaRPr lang="ru-RU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defRPr/>
            </a:pP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участі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здійсненні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регулятрої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політики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підготовки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зауважень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пропозицій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проектів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регуляторних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їх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регуляторнго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вливу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аправлення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їх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регулятрних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14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algn="just">
              <a:lnSpc>
                <a:spcPct val="107000"/>
              </a:lnSpc>
              <a:defRPr/>
            </a:pPr>
            <a:endParaRPr lang="ru-RU" sz="1400" dirty="0">
              <a:latin typeface="+mj-lt"/>
            </a:endParaRPr>
          </a:p>
          <a:p>
            <a:pPr algn="just"/>
            <a:br>
              <a:rPr lang="ru-RU" sz="1400" dirty="0">
                <a:latin typeface="+mj-lt"/>
              </a:rPr>
            </a:br>
            <a:endParaRPr lang="ru-RU" sz="1400" dirty="0">
              <a:latin typeface="+mj-lt"/>
            </a:endParaRPr>
          </a:p>
          <a:p>
            <a:pPr algn="just"/>
            <a:r>
              <a:rPr lang="ru-RU" sz="1400" dirty="0">
                <a:latin typeface="+mj-lt"/>
              </a:rPr>
              <a:t> </a:t>
            </a:r>
          </a:p>
          <a:p>
            <a:pPr indent="276653" algn="just">
              <a:lnSpc>
                <a:spcPct val="107000"/>
              </a:lnSpc>
              <a:defRPr/>
            </a:pPr>
            <a:endParaRPr lang="ru-RU" sz="1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76653" algn="just">
              <a:lnSpc>
                <a:spcPct val="107000"/>
              </a:lnSpc>
              <a:defRPr/>
            </a:pP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uk-UA" sz="14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37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" y="378425"/>
            <a:ext cx="930131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uk-UA" sz="88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08216" y="374828"/>
            <a:ext cx="5349784" cy="378104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uk-UA" sz="88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3380" y="443577"/>
            <a:ext cx="4964448" cy="240626"/>
          </a:xfrm>
          <a:prstGeom prst="rect">
            <a:avLst/>
          </a:prstGeom>
          <a:noFill/>
        </p:spPr>
        <p:txBody>
          <a:bodyPr wrap="square" lIns="50975" tIns="25487" rIns="50975" bIns="25487">
            <a:spAutoFit/>
          </a:bodyPr>
          <a:lstStyle/>
          <a:p>
            <a:pPr algn="ctr"/>
            <a:r>
              <a:rPr lang="en-US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KPI_TelPU2</a:t>
            </a:r>
            <a:r>
              <a:rPr lang="uk-UA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021</a:t>
            </a:r>
            <a:r>
              <a:rPr lang="en-US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</a:t>
            </a:r>
            <a:r>
              <a:rPr lang="uk-UA" sz="1229" b="1" dirty="0">
                <a:ln w="0"/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en-US" sz="1229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relations </a:t>
            </a:r>
            <a:endParaRPr lang="uk-UA" sz="1229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90" y="316759"/>
            <a:ext cx="742526" cy="497363"/>
          </a:xfrm>
          <a:prstGeom prst="rect">
            <a:avLst/>
          </a:prstGeom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6CE2918-664F-407D-AA15-CFAC14690192}"/>
              </a:ext>
            </a:extLst>
          </p:cNvPr>
          <p:cNvSpPr/>
          <p:nvPr/>
        </p:nvSpPr>
        <p:spPr>
          <a:xfrm>
            <a:off x="367185" y="1136478"/>
            <a:ext cx="6123629" cy="2156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6653" algn="just">
              <a:lnSpc>
                <a:spcPct val="107000"/>
              </a:lnSpc>
              <a:defRPr/>
            </a:pPr>
            <a:r>
              <a:rPr lang="uk-UA" sz="1400" b="1" dirty="0">
                <a:latin typeface="+mj-lt"/>
                <a:cs typeface="Times New Roman" panose="02020603050405020304" pitchFamily="18" charset="0"/>
              </a:rPr>
              <a:t>Взято участь у форумі «Інформаційна війна України», підготовлено виступ на тему: Цифрова конфіденційність. </a:t>
            </a:r>
          </a:p>
          <a:p>
            <a:pPr indent="276653" algn="just">
              <a:lnSpc>
                <a:spcPct val="107000"/>
              </a:lnSpc>
              <a:defRPr/>
            </a:pPr>
            <a:r>
              <a:rPr lang="ru-RU" sz="1400" b="1" dirty="0" err="1">
                <a:latin typeface="+mj-lt"/>
                <a:cs typeface="Times New Roman" panose="02020603050405020304" pitchFamily="18" charset="0"/>
              </a:rPr>
              <a:t>Приєднання</a:t>
            </a:r>
            <a:r>
              <a:rPr lang="ru-RU" sz="1400" b="1" dirty="0">
                <a:latin typeface="+mj-lt"/>
                <a:cs typeface="Times New Roman" panose="02020603050405020304" pitchFamily="18" charset="0"/>
              </a:rPr>
              <a:t> до Меморандуму </a:t>
            </a:r>
            <a:r>
              <a:rPr lang="ru-RU" sz="1400" b="1" dirty="0" err="1">
                <a:latin typeface="+mj-lt"/>
                <a:cs typeface="Times New Roman" panose="02020603050405020304" pitchFamily="18" charset="0"/>
              </a:rPr>
              <a:t>Коаліції</a:t>
            </a:r>
            <a:r>
              <a:rPr lang="ru-RU" sz="14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+mj-lt"/>
                <a:cs typeface="Times New Roman" panose="02020603050405020304" pitchFamily="18" charset="0"/>
              </a:rPr>
              <a:t>бізнес-спільнот</a:t>
            </a:r>
            <a:r>
              <a:rPr lang="ru-RU" sz="1400" b="1" dirty="0">
                <a:latin typeface="+mj-lt"/>
                <a:cs typeface="Times New Roman" panose="02020603050405020304" pitchFamily="18" charset="0"/>
              </a:rPr>
              <a:t> за </a:t>
            </a:r>
            <a:r>
              <a:rPr lang="ru-RU" sz="1400" b="1" dirty="0" err="1">
                <a:latin typeface="+mj-lt"/>
                <a:cs typeface="Times New Roman" panose="02020603050405020304" pitchFamily="18" charset="0"/>
              </a:rPr>
              <a:t>модернізацію</a:t>
            </a:r>
            <a:r>
              <a:rPr lang="ru-RU" sz="1400" b="1" dirty="0">
                <a:latin typeface="+mj-lt"/>
                <a:cs typeface="Times New Roman" panose="02020603050405020304" pitchFamily="18" charset="0"/>
              </a:rPr>
              <a:t> України</a:t>
            </a:r>
            <a:r>
              <a:rPr lang="uk-UA" sz="1400" b="1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indent="276653" algn="just">
              <a:lnSpc>
                <a:spcPct val="107000"/>
              </a:lnSpc>
              <a:defRPr/>
            </a:pPr>
            <a:endParaRPr lang="uk-UA" sz="1400" dirty="0">
              <a:latin typeface="+mj-lt"/>
              <a:cs typeface="Times New Roman" panose="02020603050405020304" pitchFamily="18" charset="0"/>
            </a:endParaRPr>
          </a:p>
          <a:p>
            <a:pPr indent="276653" algn="just">
              <a:lnSpc>
                <a:spcPct val="107000"/>
              </a:lnSpc>
              <a:defRPr/>
            </a:pPr>
            <a:r>
              <a:rPr lang="uk-UA" sz="1400" dirty="0">
                <a:latin typeface="+mj-lt"/>
                <a:cs typeface="Times New Roman" panose="02020603050405020304" pitchFamily="18" charset="0"/>
              </a:rPr>
              <a:t>Кількість публікацій на сайті – 105</a:t>
            </a:r>
          </a:p>
          <a:p>
            <a:pPr indent="276653" algn="just">
              <a:lnSpc>
                <a:spcPct val="107000"/>
              </a:lnSpc>
              <a:defRPr/>
            </a:pPr>
            <a:r>
              <a:rPr lang="uk-UA" sz="1400" dirty="0">
                <a:latin typeface="+mj-lt"/>
                <a:cs typeface="Times New Roman" panose="02020603050405020304" pitchFamily="18" charset="0"/>
              </a:rPr>
              <a:t>Кількість дописів в </a:t>
            </a:r>
            <a:r>
              <a:rPr lang="en-US" sz="1400" dirty="0">
                <a:latin typeface="+mj-lt"/>
                <a:cs typeface="Times New Roman" panose="02020603050405020304" pitchFamily="18" charset="0"/>
              </a:rPr>
              <a:t>FB –</a:t>
            </a:r>
            <a:r>
              <a:rPr lang="uk-UA" sz="1400" dirty="0">
                <a:latin typeface="+mj-lt"/>
                <a:cs typeface="Times New Roman" panose="02020603050405020304" pitchFamily="18" charset="0"/>
              </a:rPr>
              <a:t> 88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  <a:p>
            <a:pPr indent="276653" algn="just">
              <a:lnSpc>
                <a:spcPct val="107000"/>
              </a:lnSpc>
              <a:defRPr/>
            </a:pPr>
            <a:r>
              <a:rPr lang="uk-UA" sz="1400" b="1" dirty="0">
                <a:latin typeface="+mj-lt"/>
                <a:cs typeface="Times New Roman" panose="02020603050405020304" pitchFamily="18" charset="0"/>
              </a:rPr>
              <a:t>П.6</a:t>
            </a:r>
          </a:p>
          <a:p>
            <a:pPr indent="276653" algn="just">
              <a:lnSpc>
                <a:spcPct val="107000"/>
              </a:lnSpc>
              <a:defRPr/>
            </a:pPr>
            <a:r>
              <a:rPr lang="uk-UA" sz="1400" dirty="0">
                <a:latin typeface="+mj-lt"/>
                <a:cs typeface="Times New Roman" panose="02020603050405020304" pitchFamily="18" charset="0"/>
              </a:rPr>
              <a:t>Кількість підписників в </a:t>
            </a:r>
            <a:r>
              <a:rPr lang="en-US" sz="1400" dirty="0">
                <a:latin typeface="+mj-lt"/>
                <a:cs typeface="Times New Roman" panose="02020603050405020304" pitchFamily="18" charset="0"/>
              </a:rPr>
              <a:t>FB – 1</a:t>
            </a:r>
            <a:r>
              <a:rPr lang="uk-UA" sz="1400" dirty="0">
                <a:latin typeface="+mj-lt"/>
                <a:cs typeface="Times New Roman" panose="02020603050405020304" pitchFamily="18" charset="0"/>
              </a:rPr>
              <a:t> 138</a:t>
            </a:r>
          </a:p>
        </p:txBody>
      </p:sp>
    </p:spTree>
    <p:extLst>
      <p:ext uri="{BB962C8B-B14F-4D97-AF65-F5344CB8AC3E}">
        <p14:creationId xmlns:p14="http://schemas.microsoft.com/office/powerpoint/2010/main" val="22819018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плий сині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9292</TotalTime>
  <Words>1525</Words>
  <Application>Microsoft Office PowerPoint</Application>
  <PresentationFormat>Аркуш A4 (210x297 мм)</PresentationFormat>
  <Paragraphs>110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Candara</vt:lpstr>
      <vt:lpstr>e-Ukraine Bold</vt:lpstr>
      <vt:lpstr>Tahoma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Пригорницька Маріна</dc:creator>
  <cp:lastModifiedBy>Марина Пригорницкая</cp:lastModifiedBy>
  <cp:revision>259</cp:revision>
  <dcterms:created xsi:type="dcterms:W3CDTF">2020-01-08T12:28:55Z</dcterms:created>
  <dcterms:modified xsi:type="dcterms:W3CDTF">2022-12-21T00:37:35Z</dcterms:modified>
</cp:coreProperties>
</file>