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97" r:id="rId3"/>
    <p:sldId id="313" r:id="rId4"/>
    <p:sldId id="314" r:id="rId5"/>
    <p:sldId id="307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EEF"/>
    <a:srgbClr val="B3EB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3C551-9077-447A-8E84-C71FE2960F3C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AF36D-4588-4BA8-8E5C-7BA309BBDF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13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702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815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845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19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1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358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169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461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741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998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012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205A-C6BE-47BD-BB8B-E33AC5F808D7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EDF17-6554-4F42-8903-3285EDB21F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346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hyperlink" Target="http://www.telpu.com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56" y="332645"/>
            <a:ext cx="2229684" cy="165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55270" y="2490710"/>
            <a:ext cx="10891376" cy="1656337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uk-UA" sz="2800" b="1" dirty="0" smtClean="0">
                <a:solidFill>
                  <a:srgbClr val="3953A4"/>
                </a:solidFill>
                <a:latin typeface="Arial" pitchFamily="34" charset="0"/>
                <a:ea typeface="+mn-ea"/>
                <a:cs typeface="Arial" pitchFamily="34" charset="0"/>
              </a:rPr>
              <a:t>« Лоббіювання інтересів бізнесу – це не обов</a:t>
            </a:r>
            <a:r>
              <a:rPr lang="en-US" sz="2800" b="1" dirty="0" smtClean="0">
                <a:solidFill>
                  <a:srgbClr val="3953A4"/>
                </a:solidFill>
                <a:latin typeface="Arial" pitchFamily="34" charset="0"/>
                <a:ea typeface="+mn-ea"/>
                <a:cs typeface="Arial" pitchFamily="34" charset="0"/>
              </a:rPr>
              <a:t>’</a:t>
            </a:r>
            <a:r>
              <a:rPr lang="uk-UA" sz="2800" b="1" dirty="0" smtClean="0">
                <a:solidFill>
                  <a:srgbClr val="3953A4"/>
                </a:solidFill>
                <a:latin typeface="Arial" pitchFamily="34" charset="0"/>
                <a:ea typeface="+mn-ea"/>
                <a:cs typeface="Arial" pitchFamily="34" charset="0"/>
              </a:rPr>
              <a:t>язково хабар в кабінеті чиновника »</a:t>
            </a:r>
            <a:endParaRPr lang="ru-RU" sz="2800" b="1" dirty="0">
              <a:solidFill>
                <a:srgbClr val="3953A4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373" y="4562632"/>
            <a:ext cx="11714512" cy="2044113"/>
          </a:xfrm>
        </p:spPr>
        <p:txBody>
          <a:bodyPr>
            <a:normAutofit/>
          </a:bodyPr>
          <a:lstStyle/>
          <a:p>
            <a:endParaRPr lang="uk-UA" sz="1400" dirty="0" smtClean="0"/>
          </a:p>
          <a:p>
            <a:pPr algn="r"/>
            <a:r>
              <a:rPr lang="uk-UA" sz="2200" b="1" dirty="0" smtClean="0">
                <a:solidFill>
                  <a:srgbClr val="002060"/>
                </a:solidFill>
              </a:rPr>
              <a:t>Тетяна ПОПОВА, Голова Ради Асоціації</a:t>
            </a:r>
          </a:p>
          <a:p>
            <a:pPr algn="r"/>
            <a:r>
              <a:rPr lang="uk-UA" sz="2200" b="1" dirty="0" smtClean="0">
                <a:solidFill>
                  <a:srgbClr val="002060"/>
                </a:solidFill>
              </a:rPr>
              <a:t>«Телекомунікаційна палата України»</a:t>
            </a:r>
          </a:p>
          <a:p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Iforum2017, </a:t>
            </a:r>
            <a:r>
              <a:rPr lang="ru-RU" sz="1400" dirty="0" smtClean="0">
                <a:solidFill>
                  <a:srgbClr val="002060"/>
                </a:solidFill>
              </a:rPr>
              <a:t>Киев</a:t>
            </a:r>
            <a:endParaRPr lang="en-US" sz="1400" dirty="0" smtClean="0">
              <a:solidFill>
                <a:srgbClr val="002060"/>
              </a:solidFill>
            </a:endParaRPr>
          </a:p>
          <a:p>
            <a:endParaRPr lang="ru-RU" sz="1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91" y="5932395"/>
            <a:ext cx="11516342" cy="182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1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333215" y="6217192"/>
            <a:ext cx="1149974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539787" y="6389097"/>
            <a:ext cx="1587271" cy="356326"/>
            <a:chOff x="734393" y="6396658"/>
            <a:chExt cx="1795583" cy="40309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439" y="6443422"/>
              <a:ext cx="1252537" cy="30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393" y="6396658"/>
              <a:ext cx="396983" cy="40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1388854" y="517585"/>
            <a:ext cx="9491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Для чего </a:t>
            </a:r>
            <a:r>
              <a:rPr lang="ru-RU" sz="2000" b="1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створюють </a:t>
            </a:r>
            <a:r>
              <a:rPr lang="uk-UA" sz="2000" b="1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асоціації</a:t>
            </a:r>
            <a:endParaRPr lang="ru-RU" sz="2000" b="1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62974" y="1181819"/>
            <a:ext cx="1008427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  лобіювати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свої інтереси в органах законодавчої та виконавчої влади;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ахищати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корпоративні інтереси;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ростити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потенційних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споживачів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і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лояльних до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бізнесу громадян;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обмінюватися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досвідом;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тримувати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доступ до інформації, яку неможливо отримати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як бізнес-структурі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иконувати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представницькі функції;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отримувати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матеріальну вигоду;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пілкуватися </a:t>
            </a:r>
            <a:r>
              <a:rPr lang="ru-RU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з колегами у неформальній обстановці.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uk-UA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uk-UA" sz="2000" b="1" dirty="0" smtClean="0"/>
          </a:p>
          <a:p>
            <a:endParaRPr lang="ru-RU" sz="2000" b="1" dirty="0" smtClean="0"/>
          </a:p>
          <a:p>
            <a:r>
              <a:rPr lang="ru-RU" sz="2000" dirty="0" smtClean="0"/>
              <a:t> 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-1544129" y="-130350"/>
            <a:ext cx="6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9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333215" y="6217192"/>
            <a:ext cx="1149974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0"/>
          <p:cNvGrpSpPr/>
          <p:nvPr/>
        </p:nvGrpSpPr>
        <p:grpSpPr>
          <a:xfrm>
            <a:off x="539787" y="6389097"/>
            <a:ext cx="1587271" cy="356326"/>
            <a:chOff x="734393" y="6396658"/>
            <a:chExt cx="1795583" cy="40309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439" y="6443422"/>
              <a:ext cx="1252537" cy="30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393" y="6396658"/>
              <a:ext cx="396983" cy="40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1362974" y="526211"/>
            <a:ext cx="9491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Необхідні умови успішності </a:t>
            </a:r>
            <a:r>
              <a:rPr lang="uk-UA" sz="2000" b="1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об'єднання</a:t>
            </a:r>
            <a:endParaRPr lang="ru-RU" sz="2000" b="1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62974" y="1181819"/>
            <a:ext cx="100842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lvl="0"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   спільний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«ворог»;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спільний бізнес проект;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грамотны установчі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документи;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прозорі і зрозумілі правила формування органів управління;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група ентузіастів;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джерела фінансування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незалежний виконавчий орган;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прозорі механізми прийняття рішень;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  регулярна звітність (в тому числі і фінансова).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buFont typeface="Wingdings" pitchFamily="2" charset="2"/>
              <a:buChar char="Ø"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929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333215" y="6217192"/>
            <a:ext cx="1149974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0"/>
          <p:cNvGrpSpPr/>
          <p:nvPr/>
        </p:nvGrpSpPr>
        <p:grpSpPr>
          <a:xfrm>
            <a:off x="539787" y="6389097"/>
            <a:ext cx="1587271" cy="356326"/>
            <a:chOff x="734393" y="6396658"/>
            <a:chExt cx="1795583" cy="40309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439" y="6443422"/>
              <a:ext cx="1252537" cy="30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393" y="6396658"/>
              <a:ext cx="396983" cy="40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1362974" y="526211"/>
            <a:ext cx="9491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Декілька прикладів</a:t>
            </a:r>
            <a:endParaRPr lang="ru-RU" sz="2000" b="1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62974" y="1181819"/>
            <a:ext cx="100842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rgbClr val="002060"/>
              </a:solidFill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 2003-2005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“Законопроект про моніторинг телекомунікацій” №4042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 2006 “Правила надання та отримання тлекомунікаційних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послуг”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2007 Закон «Про Основні засади розвитку інформаційного суспільства в Україні на 2007-2015 роки”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2009 Законопроект 3271  “Щодо протидії розповсюдженню дитячої порнографії”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 2012 -2015  “Про електронну комерцію”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 2014 Комісія з питань захисту </a:t>
            </a: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суспільної моралі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 2016 "Про державну підтримку кінематографії в Україні"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3953A4"/>
                </a:solidFill>
                <a:latin typeface="Arial" pitchFamily="34" charset="0"/>
                <a:cs typeface="Arial" pitchFamily="34" charset="0"/>
              </a:rPr>
              <a:t>  2017 Закон «Про доступ до об'єктів будівництва, транспорту, електроенергетики з метою розвитку телекомунікаційних мереж»</a:t>
            </a:r>
            <a:endParaRPr lang="ru-RU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endParaRPr lang="uk-UA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endParaRPr lang="uk-UA" sz="2000" dirty="0" smtClean="0">
              <a:solidFill>
                <a:srgbClr val="3953A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9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333215" y="6307810"/>
            <a:ext cx="1149974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548413" y="6404407"/>
            <a:ext cx="1587271" cy="356326"/>
            <a:chOff x="734393" y="6396658"/>
            <a:chExt cx="1795583" cy="40309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439" y="6443422"/>
              <a:ext cx="1252537" cy="30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393" y="6396658"/>
              <a:ext cx="396983" cy="40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3668846" y="1422543"/>
            <a:ext cx="7735753" cy="420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60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000" b="1" dirty="0" smtClean="0">
                <a:solidFill>
                  <a:srgbClr val="00AEE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Тетяна Попова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000" b="1" dirty="0" smtClean="0">
                <a:solidFill>
                  <a:srgbClr val="00AEE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Телекомпалата України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uk-UA" sz="3000" b="1" dirty="0" smtClean="0">
              <a:solidFill>
                <a:srgbClr val="00AEE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www.telpu.com.ua</a:t>
            </a: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en-US" sz="1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(0</a:t>
            </a: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50)</a:t>
            </a:r>
            <a:r>
              <a:rPr 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44 888 22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popova@tsua.net</a:t>
            </a:r>
            <a:endParaRPr lang="ru-RU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9027" y="1883114"/>
            <a:ext cx="2410453" cy="1971488"/>
          </a:xfrm>
          <a:prstGeom prst="rect">
            <a:avLst/>
          </a:prstGeom>
        </p:spPr>
      </p:pic>
      <p:pic>
        <p:nvPicPr>
          <p:cNvPr id="1026" name="Picture 2" descr="Картинки по запросу телефон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8185">
            <a:off x="6914370" y="4917813"/>
            <a:ext cx="211994" cy="2890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конверт иконк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40" y="5301771"/>
            <a:ext cx="261448" cy="261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470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84</Words>
  <Application>Microsoft Office PowerPoint</Application>
  <PresentationFormat>Custom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Тема Office</vt:lpstr>
      <vt:lpstr>« Лоббіювання інтересів бізнесу – це не обов’язково хабар в кабінеті чиновника »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ТЕЛЕКОМПАЛАТА УКРАИНЫ</dc:title>
  <dc:creator>Гріцак Костянтин</dc:creator>
  <cp:lastModifiedBy>user</cp:lastModifiedBy>
  <cp:revision>210</cp:revision>
  <dcterms:created xsi:type="dcterms:W3CDTF">2016-04-07T07:13:33Z</dcterms:created>
  <dcterms:modified xsi:type="dcterms:W3CDTF">2017-05-26T10:55:42Z</dcterms:modified>
</cp:coreProperties>
</file>