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469" r:id="rId2"/>
    <p:sldId id="453" r:id="rId3"/>
    <p:sldId id="461" r:id="rId4"/>
    <p:sldId id="455" r:id="rId5"/>
    <p:sldId id="456" r:id="rId6"/>
    <p:sldId id="457" r:id="rId7"/>
    <p:sldId id="458" r:id="rId8"/>
    <p:sldId id="459" r:id="rId9"/>
    <p:sldId id="460" r:id="rId10"/>
    <p:sldId id="464" r:id="rId11"/>
    <p:sldId id="465" r:id="rId12"/>
    <p:sldId id="467" r:id="rId13"/>
    <p:sldId id="474" r:id="rId14"/>
    <p:sldId id="470" r:id="rId15"/>
    <p:sldId id="471" r:id="rId16"/>
    <p:sldId id="473" r:id="rId17"/>
    <p:sldId id="475" r:id="rId18"/>
    <p:sldId id="448" r:id="rId19"/>
    <p:sldId id="436" r:id="rId20"/>
    <p:sldId id="438" r:id="rId21"/>
    <p:sldId id="437" r:id="rId22"/>
    <p:sldId id="439" r:id="rId23"/>
    <p:sldId id="440" r:id="rId24"/>
    <p:sldId id="441" r:id="rId25"/>
    <p:sldId id="443" r:id="rId26"/>
    <p:sldId id="444" r:id="rId27"/>
    <p:sldId id="445" r:id="rId28"/>
    <p:sldId id="446" r:id="rId29"/>
    <p:sldId id="447" r:id="rId30"/>
    <p:sldId id="450" r:id="rId31"/>
    <p:sldId id="449" r:id="rId32"/>
    <p:sldId id="451" r:id="rId33"/>
    <p:sldId id="452" r:id="rId34"/>
    <p:sldId id="468" r:id="rId35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840">
          <p15:clr>
            <a:srgbClr val="A4A3A4"/>
          </p15:clr>
        </p15:guide>
        <p15:guide id="4" orient="horz" pos="696">
          <p15:clr>
            <a:srgbClr val="A4A3A4"/>
          </p15:clr>
        </p15:guide>
        <p15:guide id="5" pos="437">
          <p15:clr>
            <a:srgbClr val="A4A3A4"/>
          </p15:clr>
        </p15:guide>
        <p15:guide id="6" pos="3029">
          <p15:clr>
            <a:srgbClr val="A4A3A4"/>
          </p15:clr>
        </p15:guide>
        <p15:guide id="7" pos="5349">
          <p15:clr>
            <a:srgbClr val="A4A3A4"/>
          </p15:clr>
        </p15:guide>
        <p15:guide id="8" pos="272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loitte &amp; Touche" initials="D&amp;T" lastIdx="7" clrIdx="0"/>
  <p:cmAuthor id="1" name="Dmytro Gadomsky - Juscutum" initials="Gdmsk" lastIdx="1" clrIdx="1"/>
  <p:cmAuthor id="2" name="Mikhail Pergamenshik" initials="MP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96581"/>
    <a:srgbClr val="F3194D"/>
    <a:srgbClr val="E92352"/>
    <a:srgbClr val="52BBB8"/>
    <a:srgbClr val="72B4B3"/>
    <a:srgbClr val="BAE4E3"/>
    <a:srgbClr val="477A8D"/>
    <a:srgbClr val="00246C"/>
    <a:srgbClr val="003399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69" autoAdjust="0"/>
    <p:restoredTop sz="94660" autoAdjust="0"/>
  </p:normalViewPr>
  <p:slideViewPr>
    <p:cSldViewPr snapToGrid="0">
      <p:cViewPr varScale="1">
        <p:scale>
          <a:sx n="73" d="100"/>
          <a:sy n="73" d="100"/>
        </p:scale>
        <p:origin x="1296" y="72"/>
      </p:cViewPr>
      <p:guideLst>
        <p:guide orient="horz" pos="2160"/>
        <p:guide pos="2880"/>
        <p:guide orient="horz" pos="3840"/>
        <p:guide orient="horz" pos="696"/>
        <p:guide pos="437"/>
        <p:guide pos="3029"/>
        <p:guide pos="5349"/>
        <p:guide pos="27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16EA57-746C-4A62-B2DC-E32DE81D5EA3}" type="datetimeFigureOut">
              <a:rPr lang="uk-UA" smtClean="0"/>
              <a:t>24.05.2017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1D622-9CD3-45C6-AF96-752FAFB29B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632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E6851-E52D-4B2B-8F13-1630B3D64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587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E6851-E52D-4B2B-8F13-1630B3D64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82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E6851-E52D-4B2B-8F13-1630B3D64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719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E6851-E52D-4B2B-8F13-1630B3D64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365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E6851-E52D-4B2B-8F13-1630B3D64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201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E6851-E52D-4B2B-8F13-1630B3D64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64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E6851-E52D-4B2B-8F13-1630B3D64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443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E6851-E52D-4B2B-8F13-1630B3D64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4087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E6851-E52D-4B2B-8F13-1630B3D64D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2013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E6851-E52D-4B2B-8F13-1630B3D64D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273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E6851-E52D-4B2B-8F13-1630B3D64D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88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E6851-E52D-4B2B-8F13-1630B3D64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636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E6851-E52D-4B2B-8F13-1630B3D64D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2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E6851-E52D-4B2B-8F13-1630B3D64D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525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E6851-E52D-4B2B-8F13-1630B3D64D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008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E6851-E52D-4B2B-8F13-1630B3D64D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1878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E6851-E52D-4B2B-8F13-1630B3D64D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2299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E6851-E52D-4B2B-8F13-1630B3D64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019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E6851-E52D-4B2B-8F13-1630B3D64D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760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E6851-E52D-4B2B-8F13-1630B3D64D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680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E6851-E52D-4B2B-8F13-1630B3D64D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185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E6851-E52D-4B2B-8F13-1630B3D64D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485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E6851-E52D-4B2B-8F13-1630B3D64D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427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E6851-E52D-4B2B-8F13-1630B3D64D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929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E6851-E52D-4B2B-8F13-1630B3D64D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8573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E6851-E52D-4B2B-8F13-1630B3D64D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985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E6851-E52D-4B2B-8F13-1630B3D64D0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63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E6851-E52D-4B2B-8F13-1630B3D64D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702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E6851-E52D-4B2B-8F13-1630B3D64D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023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E6851-E52D-4B2B-8F13-1630B3D64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74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E6851-E52D-4B2B-8F13-1630B3D64D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81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E6851-E52D-4B2B-8F13-1630B3D64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24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E6851-E52D-4B2B-8F13-1630B3D64D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149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A8B36-500F-4E5B-8F43-23A0B2D73760}" type="datetimeFigureOut">
              <a:rPr lang="ru-RU"/>
              <a:pPr>
                <a:defRPr/>
              </a:pPr>
              <a:t>24.05.2017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EDE76-4E38-4C51-A3FC-3A8E9BFF77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462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40026-0FF5-4571-B48F-07C327F0A64B}" type="datetimeFigureOut">
              <a:rPr lang="ru-RU"/>
              <a:pPr>
                <a:defRPr/>
              </a:pPr>
              <a:t>24.05.2017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7E446-DA36-4521-B8D6-E053181CA7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490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B9E85-607A-493C-B7EB-42F4ADD64470}" type="datetimeFigureOut">
              <a:rPr lang="ru-RU"/>
              <a:pPr>
                <a:defRPr/>
              </a:pPr>
              <a:t>24.05.2017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84737-E71C-4C92-AAD4-35AAF1F9BD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978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5E20C-36D1-4E07-9541-91E0917CFDF7}" type="datetimeFigureOut">
              <a:rPr lang="ru-RU"/>
              <a:pPr>
                <a:defRPr/>
              </a:pPr>
              <a:t>24.05.2017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63526-F551-4021-AF86-3016469479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477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19DEB-90FC-4F70-86AE-ADA912BF3E91}" type="datetimeFigureOut">
              <a:rPr lang="ru-RU"/>
              <a:pPr>
                <a:defRPr/>
              </a:pPr>
              <a:t>24.05.2017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19417-EB85-48DB-A8DA-C5B5956F0A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606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25C1B-7297-4872-A1BF-9EC66962A31C}" type="datetimeFigureOut">
              <a:rPr lang="ru-RU"/>
              <a:pPr>
                <a:defRPr/>
              </a:pPr>
              <a:t>24.05.2017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BE12A-ED01-4752-8FDE-FFC8088E50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756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9CAE1-E236-4D90-8A07-B06E755C7D43}" type="datetimeFigureOut">
              <a:rPr lang="ru-RU"/>
              <a:pPr>
                <a:defRPr/>
              </a:pPr>
              <a:t>24.05.2017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5C17E-9AA7-46AC-BF7A-04D63DB517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25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AAF29-4A0D-461F-A016-E2FCADF7ACBB}" type="datetimeFigureOut">
              <a:rPr lang="ru-RU"/>
              <a:pPr>
                <a:defRPr/>
              </a:pPr>
              <a:t>24.05.2017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1B0E0-2A9E-4930-881A-F2ACCDDA2F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993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A8221-C09E-494A-BAD2-A4D1AB2C0071}" type="datetimeFigureOut">
              <a:rPr lang="ru-RU"/>
              <a:pPr>
                <a:defRPr/>
              </a:pPr>
              <a:t>24.05.2017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07421-4FA9-4336-B61A-935038A719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600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28BB9-971B-48B9-B819-7D82D95E1B09}" type="datetimeFigureOut">
              <a:rPr lang="ru-RU"/>
              <a:pPr>
                <a:defRPr/>
              </a:pPr>
              <a:t>24.05.2017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09FFF-A693-483D-8498-6134E42843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265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14E29-26CE-481D-B38D-3F332A3773B9}" type="datetimeFigureOut">
              <a:rPr lang="ru-RU"/>
              <a:pPr>
                <a:defRPr/>
              </a:pPr>
              <a:t>24.05.2017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F7368-862E-45B1-B5BE-162B537479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501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F9C5CF-3BFF-498D-A8F3-56C0C2024483}" type="datetimeFigureOut">
              <a:rPr lang="ru-RU"/>
              <a:pPr>
                <a:defRPr/>
              </a:pPr>
              <a:t>24.05.2017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D35C8CE-4CA0-4B27-B725-370DF9FFC1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14.png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11" Type="http://schemas.openxmlformats.org/officeDocument/2006/relationships/image" Target="../media/image4.png"/><Relationship Id="rId5" Type="http://schemas.openxmlformats.org/officeDocument/2006/relationships/image" Target="../media/image19.png"/><Relationship Id="rId10" Type="http://schemas.microsoft.com/office/2007/relationships/hdphoto" Target="../media/hdphoto18.wdp"/><Relationship Id="rId4" Type="http://schemas.microsoft.com/office/2007/relationships/hdphoto" Target="../media/hdphoto15.wdp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0.wdp"/><Relationship Id="rId5" Type="http://schemas.openxmlformats.org/officeDocument/2006/relationships/image" Target="../media/image23.png"/><Relationship Id="rId4" Type="http://schemas.microsoft.com/office/2007/relationships/hdphoto" Target="../media/hdphoto19.wdp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2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2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2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2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2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2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28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29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30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3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microsoft.com/office/2007/relationships/hdphoto" Target="../media/hdphoto33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4.png"/><Relationship Id="rId4" Type="http://schemas.microsoft.com/office/2007/relationships/hdphoto" Target="../media/hdphoto3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3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3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3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37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microsoft.com/office/2007/relationships/hdphoto" Target="../media/hdphoto39.wd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.png"/><Relationship Id="rId4" Type="http://schemas.microsoft.com/office/2007/relationships/hdphoto" Target="../media/hdphoto38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40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41.wdp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9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gradFill flip="none" rotWithShape="1">
            <a:gsLst>
              <a:gs pos="0">
                <a:srgbClr val="196581"/>
              </a:gs>
              <a:gs pos="100000">
                <a:srgbClr val="52BBB8">
                  <a:lumMod val="10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" name="Группа 2"/>
          <p:cNvGrpSpPr/>
          <p:nvPr/>
        </p:nvGrpSpPr>
        <p:grpSpPr>
          <a:xfrm>
            <a:off x="3060000" y="1911890"/>
            <a:ext cx="3024000" cy="3024000"/>
            <a:chOff x="2556000" y="1406187"/>
            <a:chExt cx="4032000" cy="4032000"/>
          </a:xfrm>
        </p:grpSpPr>
        <p:sp>
          <p:nvSpPr>
            <p:cNvPr id="2" name="Овал 1"/>
            <p:cNvSpPr/>
            <p:nvPr/>
          </p:nvSpPr>
          <p:spPr>
            <a:xfrm>
              <a:off x="2556000" y="1406187"/>
              <a:ext cx="4032000" cy="403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1823" y="2120564"/>
              <a:ext cx="2320354" cy="2335618"/>
            </a:xfrm>
            <a:prstGeom prst="rect">
              <a:avLst/>
            </a:prstGeom>
          </p:spPr>
        </p:pic>
      </p:grpSp>
      <p:grpSp>
        <p:nvGrpSpPr>
          <p:cNvPr id="6" name="Группа 5"/>
          <p:cNvGrpSpPr/>
          <p:nvPr/>
        </p:nvGrpSpPr>
        <p:grpSpPr>
          <a:xfrm>
            <a:off x="2904420" y="1911890"/>
            <a:ext cx="3335159" cy="3024000"/>
            <a:chOff x="2348558" y="1406187"/>
            <a:chExt cx="4446879" cy="4032000"/>
          </a:xfrm>
        </p:grpSpPr>
        <p:sp>
          <p:nvSpPr>
            <p:cNvPr id="9" name="Овал 8"/>
            <p:cNvSpPr/>
            <p:nvPr/>
          </p:nvSpPr>
          <p:spPr>
            <a:xfrm>
              <a:off x="2556000" y="1406187"/>
              <a:ext cx="4032000" cy="403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348558" y="2806634"/>
              <a:ext cx="444687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700" b="1" dirty="0" smtClean="0">
                  <a:solidFill>
                    <a:srgbClr val="157085"/>
                  </a:solidFill>
                  <a:latin typeface="Avenir Next Cyr Light"/>
                </a:rPr>
                <a:t>МИФ: </a:t>
              </a:r>
            </a:p>
            <a:p>
              <a:pPr algn="ctr"/>
              <a:r>
                <a:rPr lang="ru-RU" sz="1700" b="1" dirty="0" smtClean="0">
                  <a:solidFill>
                    <a:srgbClr val="196581"/>
                  </a:solidFill>
                  <a:latin typeface="Avenir Next Cyr Light"/>
                </a:rPr>
                <a:t>ЮРИСТЫ И ТЕХНОЛОГИИ НЕСОВМЕСТИМЫ</a:t>
              </a:r>
              <a:endParaRPr lang="uk-UA" sz="1700" b="1" dirty="0">
                <a:solidFill>
                  <a:srgbClr val="196581"/>
                </a:solidFill>
                <a:latin typeface="Avenir Next Cyr Light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24" y="208262"/>
            <a:ext cx="2161202" cy="87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2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gradFill flip="none" rotWithShape="1">
            <a:gsLst>
              <a:gs pos="0">
                <a:srgbClr val="196581"/>
              </a:gs>
              <a:gs pos="100000">
                <a:srgbClr val="52BBB8">
                  <a:lumMod val="10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1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02" t="1706" r="9945" b="9990"/>
          <a:stretch/>
        </p:blipFill>
        <p:spPr>
          <a:xfrm>
            <a:off x="114269" y="134470"/>
            <a:ext cx="8915461" cy="65890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82305">
            <a:off x="932074" y="4835692"/>
            <a:ext cx="912761" cy="8884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24" y="208262"/>
            <a:ext cx="1632353" cy="657845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5217459" y="402712"/>
            <a:ext cx="3614083" cy="29451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100529" y="537184"/>
            <a:ext cx="8604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venir Next Cyr Light" pitchFamily="34" charset="-52"/>
              </a:rPr>
              <a:t>NDA</a:t>
            </a:r>
            <a:endParaRPr lang="uk-UA" sz="2800" b="1" dirty="0">
              <a:solidFill>
                <a:schemeClr val="bg1"/>
              </a:solidFill>
              <a:latin typeface="Avenir Next Cyr Light" pitchFamily="34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1999" y="980759"/>
            <a:ext cx="4292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</a:rPr>
              <a:t>к</a:t>
            </a:r>
            <a:r>
              <a:rPr lang="ru-RU" b="1" dirty="0" smtClean="0">
                <a:solidFill>
                  <a:schemeClr val="bg1"/>
                </a:solidFill>
              </a:rPr>
              <a:t>оторый работает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27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gradFill flip="none" rotWithShape="1">
            <a:gsLst>
              <a:gs pos="0">
                <a:srgbClr val="196581"/>
              </a:gs>
              <a:gs pos="100000">
                <a:srgbClr val="52BBB8">
                  <a:lumMod val="10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1" r="6013"/>
          <a:stretch/>
        </p:blipFill>
        <p:spPr>
          <a:xfrm>
            <a:off x="222250" y="206389"/>
            <a:ext cx="8699500" cy="64452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24" y="434882"/>
            <a:ext cx="1632353" cy="65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9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gradFill flip="none" rotWithShape="1">
            <a:gsLst>
              <a:gs pos="0">
                <a:srgbClr val="196581"/>
              </a:gs>
              <a:gs pos="100000">
                <a:srgbClr val="52BBB8">
                  <a:lumMod val="10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1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8" r="8333"/>
          <a:stretch/>
        </p:blipFill>
        <p:spPr>
          <a:xfrm>
            <a:off x="145051" y="208262"/>
            <a:ext cx="8853898" cy="64973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4" y="322562"/>
            <a:ext cx="1632353" cy="65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8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gradFill flip="none" rotWithShape="1">
            <a:gsLst>
              <a:gs pos="0">
                <a:srgbClr val="196581"/>
              </a:gs>
              <a:gs pos="100000">
                <a:srgbClr val="52BBB8">
                  <a:lumMod val="10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b="1" dirty="0">
              <a:latin typeface="Avenir Next Cyr Ligh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1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9" r="284"/>
          <a:stretch/>
        </p:blipFill>
        <p:spPr>
          <a:xfrm>
            <a:off x="241662" y="195999"/>
            <a:ext cx="8660675" cy="6465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15" y="391886"/>
            <a:ext cx="2161202" cy="87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0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gradFill flip="none" rotWithShape="1">
            <a:gsLst>
              <a:gs pos="0">
                <a:srgbClr val="196581"/>
              </a:gs>
              <a:gs pos="100000">
                <a:srgbClr val="52BBB8">
                  <a:lumMod val="10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1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349878"/>
            <a:ext cx="4368799" cy="331470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31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72" b="4151"/>
          <a:stretch/>
        </p:blipFill>
        <p:spPr>
          <a:xfrm>
            <a:off x="139701" y="3349878"/>
            <a:ext cx="4400550" cy="330492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31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64"/>
          <a:stretch/>
        </p:blipFill>
        <p:spPr>
          <a:xfrm>
            <a:off x="144464" y="173831"/>
            <a:ext cx="4383086" cy="315845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1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29"/>
          <a:stretch/>
        </p:blipFill>
        <p:spPr>
          <a:xfrm>
            <a:off x="4571998" y="165099"/>
            <a:ext cx="4368799" cy="3149600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 flipV="1">
            <a:off x="127000" y="3314700"/>
            <a:ext cx="8813799" cy="35179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546600" y="165100"/>
            <a:ext cx="12700" cy="648970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4" y="322562"/>
            <a:ext cx="1632353" cy="65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4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gradFill flip="none" rotWithShape="1">
            <a:gsLst>
              <a:gs pos="0">
                <a:srgbClr val="196581"/>
              </a:gs>
              <a:gs pos="100000">
                <a:srgbClr val="52BBB8">
                  <a:lumMod val="10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1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109" y="173895"/>
            <a:ext cx="4420690" cy="31320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1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6815" b="32819"/>
          <a:stretch/>
        </p:blipFill>
        <p:spPr>
          <a:xfrm>
            <a:off x="127000" y="3349879"/>
            <a:ext cx="8813799" cy="32131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127000" y="3314700"/>
            <a:ext cx="8813799" cy="35179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1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08" y="179389"/>
            <a:ext cx="4387303" cy="31265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4" y="322562"/>
            <a:ext cx="1632353" cy="657845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>
            <a:endCxn id="6" idx="0"/>
          </p:cNvCxnSpPr>
          <p:nvPr/>
        </p:nvCxnSpPr>
        <p:spPr>
          <a:xfrm>
            <a:off x="4533899" y="173895"/>
            <a:ext cx="1" cy="3175984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22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gradFill flip="none" rotWithShape="1">
            <a:gsLst>
              <a:gs pos="0">
                <a:srgbClr val="196581"/>
              </a:gs>
              <a:gs pos="100000">
                <a:srgbClr val="52BBB8">
                  <a:lumMod val="10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b="1" dirty="0">
              <a:latin typeface="Avenir Next Cyr Light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1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9" r="3000"/>
          <a:stretch/>
        </p:blipFill>
        <p:spPr>
          <a:xfrm>
            <a:off x="274823" y="208261"/>
            <a:ext cx="8700945" cy="65191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10249" y="4075611"/>
            <a:ext cx="5630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venir Next Cyr Light"/>
              </a:rPr>
              <a:t>КАК ПОСЛЕ ТАКИХ АССОЦИАЦИЙ ПОВЕРИТЬ, </a:t>
            </a:r>
            <a:endParaRPr lang="en-US" b="1" dirty="0">
              <a:solidFill>
                <a:schemeClr val="bg1"/>
              </a:solidFill>
              <a:latin typeface="Avenir Next Cyr Light"/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latin typeface="Avenir Next Cyr Light"/>
              </a:rPr>
              <a:t>ЧТО ЮРИСТ МОЖЕТ ДЕЛАТЬ </a:t>
            </a:r>
            <a:endParaRPr lang="en-US" b="1" dirty="0">
              <a:solidFill>
                <a:schemeClr val="bg1"/>
              </a:solidFill>
              <a:latin typeface="Avenir Next Cyr Light"/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latin typeface="Avenir Next Cyr Light"/>
              </a:rPr>
              <a:t>СВОИ ТЕХНОЛОГИЧЕСКИЕ ПРОДУКТЫ?</a:t>
            </a:r>
            <a:endParaRPr lang="uk-UA" b="1" dirty="0">
              <a:solidFill>
                <a:schemeClr val="bg1"/>
              </a:solidFill>
              <a:latin typeface="Avenir Next Cyr Light"/>
            </a:endParaRPr>
          </a:p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15" y="391886"/>
            <a:ext cx="2161202" cy="870973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325879" y="5145312"/>
            <a:ext cx="649224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03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gradFill flip="none" rotWithShape="1">
            <a:gsLst>
              <a:gs pos="0">
                <a:srgbClr val="196581"/>
              </a:gs>
              <a:gs pos="100000">
                <a:srgbClr val="52BBB8">
                  <a:lumMod val="10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b="1" dirty="0">
              <a:latin typeface="Avenir Next Cyr Ligh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1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74" y="156753"/>
            <a:ext cx="8739052" cy="65444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15" y="391886"/>
            <a:ext cx="2161202" cy="8709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62374" y="1967943"/>
            <a:ext cx="33440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  <a:latin typeface="Avenir Next Cyr Light"/>
              </a:rPr>
              <a:t>600</a:t>
            </a:r>
          </a:p>
          <a:p>
            <a:endParaRPr lang="en-US" sz="7200" b="1" dirty="0">
              <a:solidFill>
                <a:schemeClr val="bg1"/>
              </a:solidFill>
              <a:latin typeface="Avenir Next Cyr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69771" y="3122105"/>
            <a:ext cx="3004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legaltech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стартапов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Avenir Next Cyr Light"/>
              </a:rPr>
              <a:t>в 2015 году</a:t>
            </a:r>
            <a:endParaRPr lang="uk-UA" b="1" dirty="0" smtClean="0">
              <a:solidFill>
                <a:schemeClr val="bg1"/>
              </a:solidFill>
              <a:latin typeface="Avenir Next Cyr Light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364757" y="3071128"/>
            <a:ext cx="4741709" cy="2921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46592" y="6448274"/>
            <a:ext cx="5852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95000"/>
                  </a:schemeClr>
                </a:solidFill>
              </a:rPr>
              <a:t>*Capturing 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Technological Innovation In Legal Services</a:t>
            </a:r>
          </a:p>
        </p:txBody>
      </p:sp>
    </p:spTree>
    <p:extLst>
      <p:ext uri="{BB962C8B-B14F-4D97-AF65-F5344CB8AC3E}">
        <p14:creationId xmlns:p14="http://schemas.microsoft.com/office/powerpoint/2010/main" val="252454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" y="1"/>
            <a:ext cx="9144000" cy="6857999"/>
          </a:xfrm>
          <a:prstGeom prst="rect">
            <a:avLst/>
          </a:prstGeom>
          <a:gradFill flip="none" rotWithShape="1">
            <a:gsLst>
              <a:gs pos="0">
                <a:srgbClr val="196581"/>
              </a:gs>
              <a:gs pos="100000">
                <a:srgbClr val="52BBB8">
                  <a:lumMod val="10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19" t="795" r="9710" b="-841"/>
          <a:stretch/>
        </p:blipFill>
        <p:spPr>
          <a:xfrm>
            <a:off x="190500" y="190500"/>
            <a:ext cx="8763000" cy="6578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" y="323979"/>
            <a:ext cx="1632353" cy="6578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9952" y="2598003"/>
            <a:ext cx="3344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Avenir Next Cyr Light"/>
              </a:rPr>
              <a:t>WEVORCE</a:t>
            </a:r>
            <a:endParaRPr lang="en-US" sz="4800" b="1" dirty="0">
              <a:solidFill>
                <a:schemeClr val="bg1"/>
              </a:solidFill>
              <a:latin typeface="Avenir Next Cyr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69769" y="3329976"/>
            <a:ext cx="3004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$ 7</a:t>
            </a:r>
            <a:r>
              <a:rPr lang="uk-UA" b="1" dirty="0" smtClean="0">
                <a:solidFill>
                  <a:schemeClr val="bg1"/>
                </a:solidFill>
                <a:latin typeface="Avenir Next Cyr Light"/>
              </a:rPr>
              <a:t>млн </a:t>
            </a:r>
            <a:r>
              <a:rPr lang="uk-UA" b="1" dirty="0" err="1" smtClean="0">
                <a:solidFill>
                  <a:schemeClr val="bg1"/>
                </a:solidFill>
                <a:latin typeface="Avenir Next Cyr Light"/>
              </a:rPr>
              <a:t>инвестиций</a:t>
            </a:r>
            <a:endParaRPr lang="uk-UA" b="1" dirty="0" smtClean="0">
              <a:solidFill>
                <a:schemeClr val="bg1"/>
              </a:solidFill>
              <a:latin typeface="Avenir Next Cyr Light"/>
            </a:endParaRPr>
          </a:p>
          <a:p>
            <a:pPr algn="ctr"/>
            <a:r>
              <a:rPr lang="uk-UA" b="1" dirty="0" smtClean="0">
                <a:solidFill>
                  <a:schemeClr val="bg1"/>
                </a:solidFill>
                <a:latin typeface="Avenir Next Cyr Light"/>
              </a:rPr>
              <a:t>3,500 </a:t>
            </a:r>
            <a:r>
              <a:rPr lang="uk-UA" b="1" dirty="0" err="1" smtClean="0">
                <a:solidFill>
                  <a:schemeClr val="bg1"/>
                </a:solidFill>
                <a:latin typeface="Avenir Next Cyr Light"/>
              </a:rPr>
              <a:t>пользователей</a:t>
            </a:r>
            <a:r>
              <a:rPr lang="en-US" b="1" dirty="0" smtClean="0">
                <a:solidFill>
                  <a:schemeClr val="bg1"/>
                </a:solidFill>
              </a:rPr>
              <a:t>/</a:t>
            </a:r>
            <a:r>
              <a:rPr lang="uk-UA" b="1" dirty="0" smtClean="0">
                <a:solidFill>
                  <a:schemeClr val="bg1"/>
                </a:solidFill>
                <a:latin typeface="Avenir Next Cyr Light"/>
              </a:rPr>
              <a:t>год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2374900" y="4200779"/>
            <a:ext cx="42926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20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2" y="-16101"/>
            <a:ext cx="9144000" cy="6857999"/>
          </a:xfrm>
          <a:prstGeom prst="rect">
            <a:avLst/>
          </a:prstGeom>
          <a:gradFill flip="none" rotWithShape="1">
            <a:gsLst>
              <a:gs pos="0">
                <a:srgbClr val="196581"/>
              </a:gs>
              <a:gs pos="100000">
                <a:srgbClr val="52BBB8">
                  <a:lumMod val="10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000"/>
          <a:stretch/>
        </p:blipFill>
        <p:spPr>
          <a:xfrm>
            <a:off x="214720" y="173272"/>
            <a:ext cx="8714556" cy="64792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35356" y="2581898"/>
            <a:ext cx="3344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Avenir Next Cyr Light"/>
              </a:rPr>
              <a:t>VISABOT</a:t>
            </a:r>
            <a:endParaRPr lang="en-US" sz="4800" b="1" dirty="0">
              <a:solidFill>
                <a:schemeClr val="bg1"/>
              </a:solidFill>
              <a:latin typeface="Avenir Next Cyr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80438" y="3422190"/>
            <a:ext cx="3004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50, 000 </a:t>
            </a:r>
            <a:r>
              <a:rPr lang="uk-UA" b="1" dirty="0" err="1" smtClean="0">
                <a:solidFill>
                  <a:schemeClr val="bg1"/>
                </a:solidFill>
              </a:rPr>
              <a:t>пользователей</a:t>
            </a:r>
            <a:endParaRPr lang="uk-UA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$ 475 </a:t>
            </a:r>
            <a:r>
              <a:rPr lang="uk-UA" b="1" dirty="0" err="1" smtClean="0">
                <a:solidFill>
                  <a:schemeClr val="bg1"/>
                </a:solidFill>
              </a:rPr>
              <a:t>тысяч</a:t>
            </a:r>
            <a:r>
              <a:rPr lang="uk-UA" b="1" dirty="0" smtClean="0">
                <a:solidFill>
                  <a:schemeClr val="bg1"/>
                </a:solidFill>
              </a:rPr>
              <a:t> </a:t>
            </a:r>
            <a:r>
              <a:rPr lang="uk-UA" b="1" dirty="0" err="1" smtClean="0">
                <a:solidFill>
                  <a:schemeClr val="bg1"/>
                </a:solidFill>
                <a:latin typeface="Avenir Next Cyr Light"/>
              </a:rPr>
              <a:t>инвестиций</a:t>
            </a:r>
            <a:endParaRPr lang="uk-UA" b="1" dirty="0" smtClean="0">
              <a:solidFill>
                <a:schemeClr val="bg1"/>
              </a:solidFill>
              <a:latin typeface="Avenir Next Cyr Ligh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" y="323979"/>
            <a:ext cx="1632353" cy="657845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2895234" y="2299541"/>
            <a:ext cx="25400" cy="197270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024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gradFill flip="none" rotWithShape="1">
            <a:gsLst>
              <a:gs pos="0">
                <a:srgbClr val="196581"/>
              </a:gs>
              <a:gs pos="100000">
                <a:srgbClr val="52BBB8">
                  <a:lumMod val="10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29" t="-810" r="1624" b="1284"/>
          <a:stretch/>
        </p:blipFill>
        <p:spPr>
          <a:xfrm>
            <a:off x="192870" y="156382"/>
            <a:ext cx="8781314" cy="65318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39" y="316260"/>
            <a:ext cx="1632353" cy="6578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24807" y="591042"/>
            <a:ext cx="8604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sz="3600" b="1" dirty="0">
              <a:solidFill>
                <a:schemeClr val="bg1"/>
              </a:solidFill>
              <a:latin typeface="Avenir Next Cyr Light" pitchFamily="34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9086" y="3184813"/>
            <a:ext cx="8604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venir Next Cyr Light" pitchFamily="34" charset="-52"/>
              </a:rPr>
              <a:t>WHO OWNS FACEBOOK?</a:t>
            </a:r>
            <a:endParaRPr lang="uk-UA" sz="3600" b="1" dirty="0">
              <a:solidFill>
                <a:schemeClr val="bg1"/>
              </a:solidFill>
              <a:latin typeface="Avenir Next Cyr Light" pitchFamily="34" charset="-52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>
            <a:off x="2103120" y="2760583"/>
            <a:ext cx="15603" cy="149479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01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gradFill flip="none" rotWithShape="1">
            <a:gsLst>
              <a:gs pos="0">
                <a:srgbClr val="196581"/>
              </a:gs>
              <a:gs pos="100000">
                <a:srgbClr val="52BBB8">
                  <a:lumMod val="10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84" y="205730"/>
            <a:ext cx="8744431" cy="64465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4" y="322562"/>
            <a:ext cx="1632353" cy="6578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2035" y="2558895"/>
            <a:ext cx="38359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800" b="1" dirty="0" smtClean="0">
                <a:solidFill>
                  <a:schemeClr val="bg1"/>
                </a:solidFill>
                <a:latin typeface="Avenir Next Cyr Light"/>
              </a:rPr>
              <a:t>360 000</a:t>
            </a:r>
            <a:endParaRPr lang="en-US" sz="4800" b="1" dirty="0">
              <a:solidFill>
                <a:schemeClr val="bg1"/>
              </a:solidFill>
              <a:latin typeface="Avenir Next Cyr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4846" y="3389892"/>
            <a:ext cx="4004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b="1" dirty="0" err="1">
                <a:solidFill>
                  <a:schemeClr val="bg1"/>
                </a:solidFill>
              </a:rPr>
              <a:t>ч</a:t>
            </a:r>
            <a:r>
              <a:rPr lang="uk-UA" b="1" dirty="0" err="1" smtClean="0">
                <a:solidFill>
                  <a:schemeClr val="bg1"/>
                </a:solidFill>
              </a:rPr>
              <a:t>асов</a:t>
            </a:r>
            <a:r>
              <a:rPr lang="uk-UA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юриста списала компания </a:t>
            </a:r>
            <a:r>
              <a:rPr lang="ru-RU" b="1" dirty="0" err="1">
                <a:solidFill>
                  <a:schemeClr val="bg1"/>
                </a:solidFill>
              </a:rPr>
              <a:t>JPMorgan</a:t>
            </a:r>
            <a:r>
              <a:rPr lang="ru-RU" b="1" dirty="0">
                <a:solidFill>
                  <a:schemeClr val="bg1"/>
                </a:solidFill>
              </a:rPr>
              <a:t>, внедрив софт </a:t>
            </a:r>
            <a:r>
              <a:rPr lang="ru-RU" b="1" dirty="0" smtClean="0">
                <a:solidFill>
                  <a:schemeClr val="bg1"/>
                </a:solidFill>
              </a:rPr>
              <a:t>COIN</a:t>
            </a:r>
            <a:endParaRPr lang="uk-UA" b="1" dirty="0" smtClean="0">
              <a:solidFill>
                <a:schemeClr val="bg1"/>
              </a:solidFill>
              <a:latin typeface="Avenir Next Cyr Light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769100" y="2254250"/>
            <a:ext cx="6668" cy="1992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19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gradFill flip="none" rotWithShape="1">
            <a:gsLst>
              <a:gs pos="0">
                <a:srgbClr val="196581"/>
              </a:gs>
              <a:gs pos="100000">
                <a:srgbClr val="52BBB8">
                  <a:lumMod val="10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39" r="7361"/>
          <a:stretch/>
        </p:blipFill>
        <p:spPr>
          <a:xfrm>
            <a:off x="161868" y="173980"/>
            <a:ext cx="8820263" cy="65100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24" y="322562"/>
            <a:ext cx="1632353" cy="6578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3760" y="2879080"/>
            <a:ext cx="5045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latin typeface="Avenir Next Cyr Light"/>
              </a:rPr>
              <a:t>РОБОТЫ </a:t>
            </a:r>
            <a:r>
              <a:rPr lang="uk-UA" sz="3600" b="1" dirty="0">
                <a:solidFill>
                  <a:schemeClr val="bg1"/>
                </a:solidFill>
                <a:latin typeface="Avenir Next Cyr Light"/>
              </a:rPr>
              <a:t>У</a:t>
            </a:r>
            <a:r>
              <a:rPr lang="uk-UA" sz="3600" b="1" dirty="0" smtClean="0">
                <a:solidFill>
                  <a:schemeClr val="bg1"/>
                </a:solidFill>
                <a:latin typeface="Avenir Next Cyr Light"/>
              </a:rPr>
              <a:t>ЖЕ </a:t>
            </a:r>
          </a:p>
          <a:p>
            <a:pPr algn="ctr"/>
            <a:r>
              <a:rPr lang="uk-UA" sz="3600" b="1" dirty="0" smtClean="0">
                <a:solidFill>
                  <a:schemeClr val="bg1"/>
                </a:solidFill>
                <a:latin typeface="Avenir Next Cyr Light"/>
              </a:rPr>
              <a:t>ЗАМЕНИЛИ ЮРИСТА</a:t>
            </a:r>
            <a:endParaRPr lang="en-US" sz="3600" b="1" dirty="0">
              <a:solidFill>
                <a:schemeClr val="bg1"/>
              </a:solidFill>
              <a:latin typeface="Avenir Next Cyr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34324" y="4261655"/>
            <a:ext cx="4004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  <a:latin typeface="Avenir Next Cyr Light"/>
              </a:rPr>
              <a:t>в</a:t>
            </a:r>
            <a:r>
              <a:rPr lang="uk-UA" b="1" dirty="0" smtClean="0">
                <a:solidFill>
                  <a:schemeClr val="bg1"/>
                </a:solidFill>
                <a:latin typeface="Avenir Next Cyr Light"/>
              </a:rPr>
              <a:t> ряде </a:t>
            </a:r>
            <a:r>
              <a:rPr lang="uk-UA" b="1" dirty="0" err="1" smtClean="0">
                <a:solidFill>
                  <a:schemeClr val="bg1"/>
                </a:solidFill>
                <a:latin typeface="Avenir Next Cyr Light"/>
              </a:rPr>
              <a:t>юридических</a:t>
            </a:r>
            <a:r>
              <a:rPr lang="uk-UA" b="1" dirty="0" smtClean="0">
                <a:solidFill>
                  <a:schemeClr val="bg1"/>
                </a:solidFill>
                <a:latin typeface="Avenir Next Cyr Light"/>
              </a:rPr>
              <a:t> услуг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365535" y="2702179"/>
            <a:ext cx="4741709" cy="2921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52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gradFill flip="none" rotWithShape="1">
            <a:gsLst>
              <a:gs pos="0">
                <a:srgbClr val="196581"/>
              </a:gs>
              <a:gs pos="100000">
                <a:srgbClr val="52BBB8">
                  <a:lumMod val="10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4" r="1284" b="2475"/>
          <a:stretch/>
        </p:blipFill>
        <p:spPr>
          <a:xfrm>
            <a:off x="234950" y="208261"/>
            <a:ext cx="8674100" cy="64782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24" y="360662"/>
            <a:ext cx="1632353" cy="6578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6245" y="2553673"/>
            <a:ext cx="47417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latin typeface="Avenir Next Cyr Light"/>
              </a:rPr>
              <a:t>ОНЛАЙН-СУДЬЯ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  <a:latin typeface="Avenir Next Cyr Light"/>
              </a:rPr>
              <a:t>В НЬЮ-ДЖЕРСИ</a:t>
            </a:r>
            <a:endParaRPr lang="en-US" sz="3200" b="1" dirty="0">
              <a:solidFill>
                <a:schemeClr val="bg1"/>
              </a:solidFill>
              <a:latin typeface="Avenir Next Cyr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6244" y="3825143"/>
            <a:ext cx="4741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err="1">
                <a:solidFill>
                  <a:schemeClr val="bg1"/>
                </a:solidFill>
              </a:rPr>
              <a:t>п</a:t>
            </a:r>
            <a:r>
              <a:rPr lang="uk-UA" b="1" dirty="0" err="1" smtClean="0">
                <a:solidFill>
                  <a:schemeClr val="bg1"/>
                </a:solidFill>
              </a:rPr>
              <a:t>омагает</a:t>
            </a:r>
            <a:r>
              <a:rPr lang="uk-UA" b="1" dirty="0" smtClean="0">
                <a:solidFill>
                  <a:schemeClr val="bg1"/>
                </a:solidFill>
              </a:rPr>
              <a:t> справедливо </a:t>
            </a:r>
            <a:r>
              <a:rPr lang="uk-UA" b="1" dirty="0" err="1" smtClean="0">
                <a:solidFill>
                  <a:schemeClr val="bg1"/>
                </a:solidFill>
              </a:rPr>
              <a:t>определить</a:t>
            </a:r>
            <a:r>
              <a:rPr lang="uk-UA" b="1" dirty="0" smtClean="0">
                <a:solidFill>
                  <a:schemeClr val="bg1"/>
                </a:solidFill>
              </a:rPr>
              <a:t> </a:t>
            </a:r>
            <a:r>
              <a:rPr lang="uk-UA" b="1" dirty="0" err="1" smtClean="0">
                <a:solidFill>
                  <a:schemeClr val="bg1"/>
                </a:solidFill>
              </a:rPr>
              <a:t>сумму</a:t>
            </a:r>
            <a:r>
              <a:rPr lang="uk-UA" b="1" dirty="0" smtClean="0">
                <a:solidFill>
                  <a:schemeClr val="bg1"/>
                </a:solidFill>
              </a:rPr>
              <a:t> залога</a:t>
            </a:r>
            <a:endParaRPr lang="uk-UA" b="1" dirty="0" smtClean="0">
              <a:solidFill>
                <a:schemeClr val="bg1"/>
              </a:solidFill>
              <a:latin typeface="Avenir Next Cyr Light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366244" y="3712239"/>
            <a:ext cx="4741709" cy="2921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073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gradFill flip="none" rotWithShape="1">
            <a:gsLst>
              <a:gs pos="0">
                <a:srgbClr val="196581"/>
              </a:gs>
              <a:gs pos="100000">
                <a:srgbClr val="52BBB8">
                  <a:lumMod val="10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12" y="140673"/>
            <a:ext cx="8767576" cy="65766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24" y="208262"/>
            <a:ext cx="1632353" cy="657845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2365535" y="2702179"/>
            <a:ext cx="4741709" cy="2921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365533" y="2845773"/>
            <a:ext cx="4741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Avenir Next Cyr Light"/>
              </a:rPr>
              <a:t>AI JUDGE</a:t>
            </a:r>
            <a:endParaRPr lang="en-US" sz="4800" b="1" dirty="0">
              <a:solidFill>
                <a:schemeClr val="bg1"/>
              </a:solidFill>
              <a:latin typeface="Avenir Next Cyr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65534" y="3632777"/>
            <a:ext cx="4741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п</a:t>
            </a:r>
            <a:r>
              <a:rPr lang="uk-UA" b="1" dirty="0" smtClean="0">
                <a:solidFill>
                  <a:schemeClr val="bg1"/>
                </a:solidFill>
              </a:rPr>
              <a:t>равильно </a:t>
            </a:r>
            <a:r>
              <a:rPr lang="uk-UA" b="1" dirty="0" err="1" smtClean="0">
                <a:solidFill>
                  <a:schemeClr val="bg1"/>
                </a:solidFill>
              </a:rPr>
              <a:t>спрогнозировал</a:t>
            </a:r>
            <a:r>
              <a:rPr lang="uk-UA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uk-UA" b="1" dirty="0" smtClean="0">
                <a:solidFill>
                  <a:schemeClr val="bg1"/>
                </a:solidFill>
              </a:rPr>
              <a:t>79% </a:t>
            </a:r>
            <a:r>
              <a:rPr lang="uk-UA" b="1" dirty="0" err="1" smtClean="0">
                <a:solidFill>
                  <a:schemeClr val="bg1"/>
                </a:solidFill>
              </a:rPr>
              <a:t>вердиктов</a:t>
            </a:r>
            <a:r>
              <a:rPr lang="uk-UA" b="1" dirty="0" smtClean="0">
                <a:solidFill>
                  <a:schemeClr val="bg1"/>
                </a:solidFill>
              </a:rPr>
              <a:t> ЕСПЧ</a:t>
            </a:r>
            <a:endParaRPr lang="uk-UA" b="1" dirty="0" smtClean="0">
              <a:solidFill>
                <a:schemeClr val="bg1"/>
              </a:solidFill>
              <a:latin typeface="Avenir Next Cyr Light"/>
            </a:endParaRPr>
          </a:p>
        </p:txBody>
      </p:sp>
    </p:spTree>
    <p:extLst>
      <p:ext uri="{BB962C8B-B14F-4D97-AF65-F5344CB8AC3E}">
        <p14:creationId xmlns:p14="http://schemas.microsoft.com/office/powerpoint/2010/main" val="15680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gradFill flip="none" rotWithShape="1">
            <a:gsLst>
              <a:gs pos="0">
                <a:srgbClr val="196581"/>
              </a:gs>
              <a:gs pos="100000">
                <a:srgbClr val="52BBB8">
                  <a:lumMod val="10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8" t="9999" r="-968" b="7583"/>
          <a:stretch/>
        </p:blipFill>
        <p:spPr>
          <a:xfrm>
            <a:off x="177800" y="184149"/>
            <a:ext cx="8807450" cy="64897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24" y="208262"/>
            <a:ext cx="1632353" cy="6578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5534" y="2912357"/>
            <a:ext cx="4741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venir Next Cyr Light"/>
              </a:rPr>
              <a:t>LEGALTECH </a:t>
            </a:r>
            <a:r>
              <a:rPr lang="uk-UA" sz="2800" b="1" dirty="0" smtClean="0">
                <a:solidFill>
                  <a:schemeClr val="bg1"/>
                </a:solidFill>
                <a:latin typeface="Avenir Next Cyr Light"/>
              </a:rPr>
              <a:t>И </a:t>
            </a:r>
            <a:r>
              <a:rPr lang="ru-RU" sz="2800" b="1" dirty="0" smtClean="0">
                <a:solidFill>
                  <a:schemeClr val="bg1"/>
                </a:solidFill>
                <a:latin typeface="Avenir Next Cyr Light"/>
              </a:rPr>
              <a:t>УКРАИНА</a:t>
            </a:r>
            <a:endParaRPr lang="uk-UA" sz="2800" b="1" dirty="0" smtClean="0">
              <a:solidFill>
                <a:schemeClr val="bg1"/>
              </a:solidFill>
              <a:latin typeface="Avenir Next Cyr Light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365535" y="2702179"/>
            <a:ext cx="4741709" cy="2921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365535" y="3642835"/>
            <a:ext cx="4741709" cy="2921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881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gradFill flip="none" rotWithShape="1">
            <a:gsLst>
              <a:gs pos="0">
                <a:srgbClr val="196581"/>
              </a:gs>
              <a:gs pos="100000">
                <a:srgbClr val="52BBB8">
                  <a:lumMod val="10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8" b="3147"/>
          <a:stretch/>
        </p:blipFill>
        <p:spPr>
          <a:xfrm>
            <a:off x="285750" y="203199"/>
            <a:ext cx="8572500" cy="6451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24" y="424162"/>
            <a:ext cx="1632353" cy="657845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407150" y="1609545"/>
            <a:ext cx="31567" cy="343123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60700" y="2350077"/>
            <a:ext cx="306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b="1" dirty="0" err="1" smtClean="0">
                <a:solidFill>
                  <a:schemeClr val="bg1"/>
                </a:solidFill>
              </a:rPr>
              <a:t>сервис</a:t>
            </a:r>
            <a:r>
              <a:rPr lang="uk-UA" b="1" dirty="0" smtClean="0">
                <a:solidFill>
                  <a:schemeClr val="bg1"/>
                </a:solidFill>
              </a:rPr>
              <a:t> </a:t>
            </a:r>
            <a:r>
              <a:rPr lang="uk-UA" b="1" dirty="0" err="1" smtClean="0">
                <a:solidFill>
                  <a:schemeClr val="bg1"/>
                </a:solidFill>
              </a:rPr>
              <a:t>автоматического</a:t>
            </a:r>
            <a:r>
              <a:rPr lang="uk-UA" b="1" dirty="0" smtClean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uk-UA" b="1" dirty="0" err="1" smtClean="0">
                <a:solidFill>
                  <a:schemeClr val="bg1"/>
                </a:solidFill>
                <a:latin typeface="Avenir Next Cyr Light"/>
              </a:rPr>
              <a:t>создания</a:t>
            </a:r>
            <a:r>
              <a:rPr lang="uk-UA" b="1" dirty="0" smtClean="0">
                <a:solidFill>
                  <a:schemeClr val="bg1"/>
                </a:solidFill>
                <a:latin typeface="Avenir Next Cyr Light"/>
              </a:rPr>
              <a:t> </a:t>
            </a:r>
            <a:r>
              <a:rPr lang="uk-UA" b="1" dirty="0" err="1" smtClean="0">
                <a:solidFill>
                  <a:schemeClr val="bg1"/>
                </a:solidFill>
                <a:latin typeface="Avenir Next Cyr Light"/>
              </a:rPr>
              <a:t>документов</a:t>
            </a:r>
            <a:endParaRPr lang="uk-UA" b="1" dirty="0" smtClean="0">
              <a:solidFill>
                <a:schemeClr val="bg1"/>
              </a:solidFill>
              <a:latin typeface="Avenir Next Cyr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17070" y="1519080"/>
            <a:ext cx="4741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venir Next Cyr Light"/>
              </a:rPr>
              <a:t>AxDraft</a:t>
            </a:r>
            <a:endParaRPr lang="uk-UA" sz="4800" b="1" dirty="0" smtClean="0">
              <a:solidFill>
                <a:schemeClr val="bg1"/>
              </a:solidFill>
              <a:latin typeface="Avenir Next Cyr Light"/>
            </a:endParaRPr>
          </a:p>
        </p:txBody>
      </p:sp>
    </p:spTree>
    <p:extLst>
      <p:ext uri="{BB962C8B-B14F-4D97-AF65-F5344CB8AC3E}">
        <p14:creationId xmlns:p14="http://schemas.microsoft.com/office/powerpoint/2010/main" val="190410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gradFill flip="none" rotWithShape="1">
            <a:gsLst>
              <a:gs pos="0">
                <a:srgbClr val="196581"/>
              </a:gs>
              <a:gs pos="100000">
                <a:srgbClr val="52BBB8">
                  <a:lumMod val="10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99" r="29858"/>
          <a:stretch/>
        </p:blipFill>
        <p:spPr>
          <a:xfrm>
            <a:off x="233624" y="185624"/>
            <a:ext cx="8676751" cy="64633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04224" y="2948238"/>
            <a:ext cx="4971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Avenir Next Cyr Light"/>
              </a:rPr>
              <a:t>OPENDATABOT</a:t>
            </a:r>
            <a:endParaRPr lang="en-US" sz="4800" b="1" dirty="0">
              <a:solidFill>
                <a:schemeClr val="bg1"/>
              </a:solidFill>
              <a:latin typeface="Avenir Next Cyr Light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129064" y="1935026"/>
            <a:ext cx="31567" cy="283291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64" y="325828"/>
            <a:ext cx="1632353" cy="6578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471" y="2920144"/>
            <a:ext cx="887186" cy="88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4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gradFill flip="none" rotWithShape="1">
            <a:gsLst>
              <a:gs pos="0">
                <a:srgbClr val="196581"/>
              </a:gs>
              <a:gs pos="100000">
                <a:srgbClr val="52BBB8">
                  <a:lumMod val="10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52" r="5384"/>
          <a:stretch/>
        </p:blipFill>
        <p:spPr>
          <a:xfrm>
            <a:off x="182877" y="200303"/>
            <a:ext cx="8778239" cy="64573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52" y="378079"/>
            <a:ext cx="1632353" cy="6578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11562" y="3491019"/>
            <a:ext cx="5520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Avenir Next Cyr Light"/>
              </a:rPr>
              <a:t>BOT&amp;PARTNERS</a:t>
            </a:r>
            <a:endParaRPr lang="en-US" sz="4800" b="1" dirty="0">
              <a:solidFill>
                <a:schemeClr val="bg1"/>
              </a:solidFill>
              <a:latin typeface="Avenir Next Cyr Light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581150" y="4422169"/>
            <a:ext cx="5751285" cy="1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01141" y="4622476"/>
            <a:ext cx="4741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LAWYERS AS A SERVICE</a:t>
            </a:r>
            <a:endParaRPr lang="uk-UA" b="1" dirty="0" smtClean="0">
              <a:solidFill>
                <a:schemeClr val="bg1"/>
              </a:solidFill>
              <a:latin typeface="Avenir Next Cyr Light"/>
            </a:endParaRPr>
          </a:p>
        </p:txBody>
      </p:sp>
    </p:spTree>
    <p:extLst>
      <p:ext uri="{BB962C8B-B14F-4D97-AF65-F5344CB8AC3E}">
        <p14:creationId xmlns:p14="http://schemas.microsoft.com/office/powerpoint/2010/main" val="133347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gradFill flip="none" rotWithShape="1">
            <a:gsLst>
              <a:gs pos="0">
                <a:srgbClr val="196581"/>
              </a:gs>
              <a:gs pos="100000">
                <a:srgbClr val="52BBB8">
                  <a:lumMod val="10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3" r="3492"/>
          <a:stretch/>
        </p:blipFill>
        <p:spPr>
          <a:xfrm>
            <a:off x="312057" y="377370"/>
            <a:ext cx="8519886" cy="6096000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7460343" y="2656114"/>
            <a:ext cx="14514" cy="159657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30381" y="2879296"/>
            <a:ext cx="6212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latin typeface="Avenir Next Cyr Light"/>
              </a:rPr>
              <a:t>ПРАВО НА ЯКІСТЬ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09" y="527576"/>
            <a:ext cx="1632353" cy="6578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19793" y="3533275"/>
            <a:ext cx="6212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err="1" smtClean="0">
                <a:solidFill>
                  <a:schemeClr val="bg1"/>
                </a:solidFill>
                <a:latin typeface="Avenir Next Cyr Light"/>
              </a:rPr>
              <a:t>мобильное</a:t>
            </a:r>
            <a:r>
              <a:rPr lang="uk-UA" b="1" dirty="0" smtClean="0">
                <a:solidFill>
                  <a:schemeClr val="bg1"/>
                </a:solidFill>
                <a:latin typeface="Avenir Next Cyr Light"/>
              </a:rPr>
              <a:t> </a:t>
            </a:r>
            <a:r>
              <a:rPr lang="uk-UA" b="1" dirty="0" err="1" smtClean="0">
                <a:solidFill>
                  <a:schemeClr val="bg1"/>
                </a:solidFill>
                <a:latin typeface="Avenir Next Cyr Light"/>
              </a:rPr>
              <a:t>приложение</a:t>
            </a:r>
            <a:endParaRPr lang="uk-UA" b="1" dirty="0" smtClean="0">
              <a:solidFill>
                <a:schemeClr val="bg1"/>
              </a:solidFill>
              <a:latin typeface="Avenir Next Cyr Light"/>
            </a:endParaRPr>
          </a:p>
        </p:txBody>
      </p:sp>
    </p:spTree>
    <p:extLst>
      <p:ext uri="{BB962C8B-B14F-4D97-AF65-F5344CB8AC3E}">
        <p14:creationId xmlns:p14="http://schemas.microsoft.com/office/powerpoint/2010/main" val="274923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gradFill flip="none" rotWithShape="1">
            <a:gsLst>
              <a:gs pos="0">
                <a:srgbClr val="196581"/>
              </a:gs>
              <a:gs pos="100000">
                <a:srgbClr val="52BBB8">
                  <a:lumMod val="10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7" r="160"/>
          <a:stretch/>
        </p:blipFill>
        <p:spPr>
          <a:xfrm>
            <a:off x="312057" y="293845"/>
            <a:ext cx="8519886" cy="6270308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483393" y="870859"/>
            <a:ext cx="14514" cy="159657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809964" y="1291773"/>
            <a:ext cx="6212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venir Next Cyr Light"/>
              </a:rPr>
              <a:t>MILANA</a:t>
            </a:r>
          </a:p>
          <a:p>
            <a:r>
              <a:rPr lang="en-US" b="1" dirty="0">
                <a:solidFill>
                  <a:schemeClr val="bg1"/>
                </a:solidFill>
              </a:rPr>
              <a:t>education </a:t>
            </a:r>
            <a:r>
              <a:rPr lang="en-US" b="1" dirty="0" err="1" smtClean="0">
                <a:solidFill>
                  <a:schemeClr val="bg1"/>
                </a:solidFill>
              </a:rPr>
              <a:t>chatbot</a:t>
            </a:r>
            <a:endParaRPr lang="uk-UA" b="1" dirty="0" smtClean="0">
              <a:solidFill>
                <a:schemeClr val="bg1"/>
              </a:solidFill>
              <a:latin typeface="Avenir Next Cyr Ligh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52" y="367919"/>
            <a:ext cx="1632353" cy="65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8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gradFill flip="none" rotWithShape="1">
            <a:gsLst>
              <a:gs pos="0">
                <a:srgbClr val="196581"/>
              </a:gs>
              <a:gs pos="100000">
                <a:srgbClr val="52BBB8">
                  <a:lumMod val="10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42" t="1524" r="15943" b="-1524"/>
          <a:stretch/>
        </p:blipFill>
        <p:spPr>
          <a:xfrm>
            <a:off x="193822" y="208262"/>
            <a:ext cx="8756355" cy="66497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89" y="391142"/>
            <a:ext cx="1632353" cy="65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2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gradFill flip="none" rotWithShape="1">
            <a:gsLst>
              <a:gs pos="0">
                <a:srgbClr val="196581"/>
              </a:gs>
              <a:gs pos="100000">
                <a:srgbClr val="52BBB8">
                  <a:lumMod val="10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5" r="10370"/>
          <a:stretch/>
        </p:blipFill>
        <p:spPr>
          <a:xfrm>
            <a:off x="228600" y="336357"/>
            <a:ext cx="8410575" cy="61852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5391" y="2690334"/>
            <a:ext cx="62121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venir Next Cyr Light"/>
              </a:rPr>
              <a:t>LEXNET.IO</a:t>
            </a:r>
            <a:endParaRPr lang="uk-UA" sz="3600" b="1" dirty="0" smtClean="0">
              <a:solidFill>
                <a:schemeClr val="bg1"/>
              </a:solidFill>
              <a:latin typeface="Avenir Next Cyr Light"/>
            </a:endParaRPr>
          </a:p>
          <a:p>
            <a:pPr algn="r"/>
            <a:endParaRPr lang="en-US" sz="3600" b="1" dirty="0" smtClean="0">
              <a:solidFill>
                <a:schemeClr val="bg1"/>
              </a:solidFill>
              <a:latin typeface="Avenir Next Cyr Light"/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uk-UA" b="1" dirty="0" err="1" smtClean="0">
                <a:solidFill>
                  <a:schemeClr val="bg1"/>
                </a:solidFill>
              </a:rPr>
              <a:t>лаборатория</a:t>
            </a:r>
            <a:r>
              <a:rPr lang="uk-UA" b="1" dirty="0" smtClean="0">
                <a:solidFill>
                  <a:schemeClr val="bg1"/>
                </a:solidFill>
              </a:rPr>
              <a:t> </a:t>
            </a:r>
            <a:r>
              <a:rPr lang="uk-UA" b="1" dirty="0" err="1" smtClean="0">
                <a:solidFill>
                  <a:schemeClr val="bg1"/>
                </a:solidFill>
              </a:rPr>
              <a:t>юридических</a:t>
            </a:r>
            <a:r>
              <a:rPr lang="uk-UA" b="1" dirty="0" smtClean="0">
                <a:solidFill>
                  <a:schemeClr val="bg1"/>
                </a:solidFill>
              </a:rPr>
              <a:t> </a:t>
            </a:r>
            <a:r>
              <a:rPr lang="uk-UA" b="1" dirty="0" err="1" smtClean="0">
                <a:solidFill>
                  <a:schemeClr val="bg1"/>
                </a:solidFill>
              </a:rPr>
              <a:t>инноваций</a:t>
            </a:r>
            <a:endParaRPr lang="uk-UA" b="1" dirty="0" smtClean="0">
              <a:solidFill>
                <a:schemeClr val="bg1"/>
              </a:solidFill>
              <a:latin typeface="Avenir Next Cyr Light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H="1">
            <a:off x="477053" y="3540454"/>
            <a:ext cx="4457698" cy="3755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53" y="566191"/>
            <a:ext cx="1632353" cy="65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8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gradFill flip="none" rotWithShape="1">
            <a:gsLst>
              <a:gs pos="0">
                <a:srgbClr val="196581"/>
              </a:gs>
              <a:gs pos="100000">
                <a:srgbClr val="52BBB8">
                  <a:lumMod val="10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"/>
          <a:stretch/>
        </p:blipFill>
        <p:spPr>
          <a:xfrm>
            <a:off x="202726" y="295192"/>
            <a:ext cx="8738548" cy="62676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52" y="444119"/>
            <a:ext cx="1632353" cy="657845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 flipH="1">
            <a:off x="7119937" y="773041"/>
            <a:ext cx="1" cy="5094359"/>
          </a:xfrm>
          <a:prstGeom prst="line">
            <a:avLst/>
          </a:prstGeom>
          <a:ln w="76200">
            <a:solidFill>
              <a:schemeClr val="bg1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826" y="2228849"/>
            <a:ext cx="2562223" cy="256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2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gradFill flip="none" rotWithShape="1">
            <a:gsLst>
              <a:gs pos="0">
                <a:srgbClr val="196581"/>
              </a:gs>
              <a:gs pos="100000">
                <a:srgbClr val="52BBB8">
                  <a:lumMod val="10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42"/>
          <a:stretch/>
        </p:blipFill>
        <p:spPr>
          <a:xfrm>
            <a:off x="390525" y="384716"/>
            <a:ext cx="8362950" cy="60885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02" y="615569"/>
            <a:ext cx="1632353" cy="65784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0525" y="2514600"/>
            <a:ext cx="8362950" cy="1828800"/>
          </a:xfrm>
          <a:prstGeom prst="rect">
            <a:avLst/>
          </a:prstGeom>
          <a:solidFill>
            <a:srgbClr val="F3194D">
              <a:alpha val="52941"/>
            </a:srgbClr>
          </a:solidFill>
          <a:ln>
            <a:solidFill>
              <a:srgbClr val="F3194D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09030" y="2866072"/>
            <a:ext cx="83629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venir Next Cyr Light"/>
              </a:rPr>
              <a:t>KYIV LEGAL TECH HACKATON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venir Next Cyr Light"/>
              </a:rPr>
              <a:t>27-28.05.2017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uk-UA" b="1" dirty="0" smtClean="0">
              <a:solidFill>
                <a:schemeClr val="bg1"/>
              </a:solidFill>
              <a:latin typeface="Avenir Next Cyr Light"/>
            </a:endParaRPr>
          </a:p>
        </p:txBody>
      </p:sp>
    </p:spTree>
    <p:extLst>
      <p:ext uri="{BB962C8B-B14F-4D97-AF65-F5344CB8AC3E}">
        <p14:creationId xmlns:p14="http://schemas.microsoft.com/office/powerpoint/2010/main" val="336255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gradFill flip="none" rotWithShape="1">
            <a:gsLst>
              <a:gs pos="0">
                <a:srgbClr val="196581"/>
              </a:gs>
              <a:gs pos="100000">
                <a:srgbClr val="52BBB8">
                  <a:lumMod val="10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2" y="386969"/>
            <a:ext cx="1632353" cy="65784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1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2" y="1431783"/>
            <a:ext cx="8504101" cy="413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0" y="1"/>
            <a:ext cx="9144000" cy="6857999"/>
          </a:xfrm>
          <a:prstGeom prst="rect">
            <a:avLst/>
          </a:prstGeom>
          <a:gradFill flip="none" rotWithShape="1">
            <a:gsLst>
              <a:gs pos="0">
                <a:srgbClr val="196581"/>
              </a:gs>
              <a:gs pos="100000">
                <a:srgbClr val="52BBB8">
                  <a:lumMod val="10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8635" y="5643154"/>
            <a:ext cx="3962692" cy="866768"/>
          </a:xfrm>
        </p:spPr>
        <p:txBody>
          <a:bodyPr lIns="0" tIns="0" rIns="0" bIns="0">
            <a:noAutofit/>
          </a:bodyPr>
          <a:lstStyle/>
          <a:p>
            <a:pPr marL="0" indent="0" algn="ctr" eaLnBrk="1" hangingPunct="1">
              <a:spcBef>
                <a:spcPts val="1200"/>
              </a:spcBef>
              <a:buNone/>
              <a:tabLst>
                <a:tab pos="3490913" algn="l"/>
              </a:tabLst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Avenir Next Cyr Light"/>
              </a:rPr>
              <a:t>+</a:t>
            </a:r>
            <a:r>
              <a:rPr lang="ru-RU" sz="1600" b="1" dirty="0">
                <a:solidFill>
                  <a:schemeClr val="bg1"/>
                </a:solidFill>
                <a:latin typeface="Avenir Next Cyr Light"/>
              </a:rPr>
              <a:t>380 44 223 </a:t>
            </a:r>
            <a:r>
              <a:rPr lang="ru-RU" sz="1600" b="1" dirty="0" smtClean="0">
                <a:solidFill>
                  <a:schemeClr val="bg1"/>
                </a:solidFill>
                <a:latin typeface="Avenir Next Cyr Light"/>
              </a:rPr>
              <a:t>3847</a:t>
            </a:r>
          </a:p>
          <a:p>
            <a:pPr marL="0" indent="0" algn="ctr" eaLnBrk="1" hangingPunct="1">
              <a:spcBef>
                <a:spcPts val="1200"/>
              </a:spcBef>
              <a:buNone/>
              <a:tabLst>
                <a:tab pos="3490913" algn="l"/>
              </a:tabLst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Avenir Next Cyr Light"/>
              </a:rPr>
              <a:t>office@juscutum.com </a:t>
            </a:r>
            <a:endParaRPr lang="en-US" sz="1600" b="1" dirty="0" smtClean="0">
              <a:solidFill>
                <a:schemeClr val="bg1"/>
              </a:solidFill>
              <a:latin typeface="Avenir Next Cyr Light"/>
            </a:endParaRPr>
          </a:p>
          <a:p>
            <a:pPr marL="0" indent="0" algn="ctr" eaLnBrk="1" hangingPunct="1">
              <a:spcBef>
                <a:spcPts val="1200"/>
              </a:spcBef>
              <a:buNone/>
              <a:tabLst>
                <a:tab pos="3490913" algn="l"/>
              </a:tabLst>
              <a:defRPr/>
            </a:pPr>
            <a:r>
              <a:rPr lang="en-US" sz="1600" b="1" dirty="0">
                <a:solidFill>
                  <a:schemeClr val="bg1"/>
                </a:solidFill>
                <a:latin typeface="Avenir Next Cyr Light"/>
              </a:rPr>
              <a:t>27A </a:t>
            </a:r>
            <a:r>
              <a:rPr lang="en-US" sz="1600" b="1" dirty="0" err="1">
                <a:solidFill>
                  <a:schemeClr val="bg1"/>
                </a:solidFill>
                <a:latin typeface="Avenir Next Cyr Light"/>
              </a:rPr>
              <a:t>Tarasa</a:t>
            </a:r>
            <a:r>
              <a:rPr lang="en-US" sz="1600" b="1" dirty="0">
                <a:solidFill>
                  <a:schemeClr val="bg1"/>
                </a:solidFill>
                <a:latin typeface="Avenir Next Cyr Light"/>
              </a:rPr>
              <a:t> Shevchenko </a:t>
            </a:r>
            <a:r>
              <a:rPr lang="en-US" sz="1600" b="1" dirty="0" err="1">
                <a:solidFill>
                  <a:schemeClr val="bg1"/>
                </a:solidFill>
                <a:latin typeface="Avenir Next Cyr Light"/>
              </a:rPr>
              <a:t>blvd.</a:t>
            </a:r>
            <a:r>
              <a:rPr lang="en-US" sz="1600" b="1" dirty="0">
                <a:solidFill>
                  <a:schemeClr val="bg1"/>
                </a:solidFill>
                <a:latin typeface="Avenir Next Cyr Light"/>
              </a:rPr>
              <a:t>, </a:t>
            </a:r>
            <a:r>
              <a:rPr lang="en-US" sz="1600" b="1" dirty="0" smtClean="0">
                <a:solidFill>
                  <a:schemeClr val="bg1"/>
                </a:solidFill>
                <a:latin typeface="Avenir Next Cyr Light"/>
              </a:rPr>
              <a:t>Kyiv</a:t>
            </a:r>
            <a:endParaRPr lang="ru-RU" sz="1600" b="1" dirty="0" smtClean="0">
              <a:solidFill>
                <a:schemeClr val="bg1"/>
              </a:solidFill>
              <a:latin typeface="Avenir Next Cyr Light"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340132" y="4298451"/>
            <a:ext cx="4640239" cy="25324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sz="4000" b="1" dirty="0">
              <a:solidFill>
                <a:srgbClr val="19658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-105407" y="4337651"/>
            <a:ext cx="6130875" cy="9574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sz="4000" b="1" dirty="0">
              <a:latin typeface="Calibri" panose="020F0502020204030204" pitchFamily="34" charset="0"/>
            </a:endParaRPr>
          </a:p>
        </p:txBody>
      </p:sp>
      <p:sp>
        <p:nvSpPr>
          <p:cNvPr id="21" name="Объект 2"/>
          <p:cNvSpPr txBox="1">
            <a:spLocks/>
          </p:cNvSpPr>
          <p:nvPr/>
        </p:nvSpPr>
        <p:spPr>
          <a:xfrm>
            <a:off x="-504236" y="796214"/>
            <a:ext cx="6130875" cy="9574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Avenir Next Cyr Light"/>
              </a:rPr>
              <a:t>ВАЛЕРИЯ ДЯЧЕНКО</a:t>
            </a:r>
            <a:endParaRPr lang="en-US" sz="2400" b="1" dirty="0" smtClean="0">
              <a:solidFill>
                <a:schemeClr val="bg1"/>
              </a:solidFill>
              <a:latin typeface="Avenir Next Cyr Ligh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4" b="18052"/>
          <a:stretch/>
        </p:blipFill>
        <p:spPr>
          <a:xfrm>
            <a:off x="758374" y="1448965"/>
            <a:ext cx="3539306" cy="3568385"/>
          </a:xfrm>
          <a:prstGeom prst="ellipse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44"/>
          <a:stretch/>
        </p:blipFill>
        <p:spPr>
          <a:xfrm>
            <a:off x="4980371" y="1415604"/>
            <a:ext cx="3731319" cy="3559382"/>
          </a:xfrm>
          <a:prstGeom prst="ellipse">
            <a:avLst/>
          </a:prstGeom>
        </p:spPr>
      </p:pic>
      <p:sp>
        <p:nvSpPr>
          <p:cNvPr id="16" name="Объект 2"/>
          <p:cNvSpPr txBox="1">
            <a:spLocks/>
          </p:cNvSpPr>
          <p:nvPr/>
        </p:nvSpPr>
        <p:spPr>
          <a:xfrm>
            <a:off x="3675889" y="796213"/>
            <a:ext cx="6130875" cy="9574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Avenir Next Cyr Light"/>
              </a:rPr>
              <a:t>НЕСТОР ДУБНЕВИЧ</a:t>
            </a:r>
            <a:endParaRPr lang="en-US" sz="2400" b="1" dirty="0" smtClean="0">
              <a:solidFill>
                <a:schemeClr val="bg1"/>
              </a:solidFill>
              <a:latin typeface="Avenir Next Cyr Light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227" y="4637181"/>
            <a:ext cx="2161202" cy="87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gradFill flip="none" rotWithShape="1">
            <a:gsLst>
              <a:gs pos="0">
                <a:srgbClr val="196581"/>
              </a:gs>
              <a:gs pos="100000">
                <a:srgbClr val="52BBB8">
                  <a:lumMod val="10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43" r="4018"/>
          <a:stretch/>
        </p:blipFill>
        <p:spPr>
          <a:xfrm>
            <a:off x="228694" y="227619"/>
            <a:ext cx="8686611" cy="64175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94" y="5982143"/>
            <a:ext cx="86047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venir Next Cyr Light" pitchFamily="34" charset="-52"/>
              </a:rPr>
              <a:t>iAvoid</a:t>
            </a:r>
            <a:endParaRPr lang="uk-UA" sz="4400" b="1" dirty="0">
              <a:solidFill>
                <a:schemeClr val="bg1"/>
              </a:solidFill>
              <a:latin typeface="Avenir Next Cyr Light" pitchFamily="34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34542" y="3382037"/>
            <a:ext cx="21292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APPLE’S “REAL” TAX BILL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1711234" y="3500846"/>
            <a:ext cx="766940" cy="155821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Стрелка вправо 18"/>
          <p:cNvSpPr/>
          <p:nvPr/>
        </p:nvSpPr>
        <p:spPr>
          <a:xfrm rot="10800000">
            <a:off x="5920565" y="3500845"/>
            <a:ext cx="715365" cy="169089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172818" y="2654271"/>
            <a:ext cx="21292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WHAT APPLE ACTUALLY PAID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01" y="398716"/>
            <a:ext cx="1632353" cy="65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1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gradFill flip="none" rotWithShape="1">
            <a:gsLst>
              <a:gs pos="0">
                <a:srgbClr val="196581"/>
              </a:gs>
              <a:gs pos="100000">
                <a:srgbClr val="52BBB8">
                  <a:lumMod val="10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6" r="7429"/>
          <a:stretch/>
        </p:blipFill>
        <p:spPr>
          <a:xfrm>
            <a:off x="185519" y="208262"/>
            <a:ext cx="8772962" cy="64668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24" y="208262"/>
            <a:ext cx="1632353" cy="657845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2374900" y="4004837"/>
            <a:ext cx="42926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20622" y="1859339"/>
            <a:ext cx="33440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chemeClr val="bg1"/>
                </a:solidFill>
                <a:latin typeface="Avenir Next Cyr Light"/>
              </a:rPr>
              <a:t>7</a:t>
            </a:r>
            <a:endParaRPr lang="en-US" sz="9600" b="1" dirty="0">
              <a:solidFill>
                <a:schemeClr val="bg1"/>
              </a:solidFill>
              <a:latin typeface="Avenir Next Cyr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74900" y="3542650"/>
            <a:ext cx="4292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длится суд между </a:t>
            </a:r>
            <a:r>
              <a:rPr lang="en-US" b="1" dirty="0" smtClean="0">
                <a:solidFill>
                  <a:schemeClr val="bg1"/>
                </a:solidFill>
              </a:rPr>
              <a:t>Google </a:t>
            </a:r>
            <a:r>
              <a:rPr lang="ru-RU" b="1" dirty="0" smtClean="0">
                <a:solidFill>
                  <a:schemeClr val="bg1"/>
                </a:solidFill>
              </a:rPr>
              <a:t>и </a:t>
            </a:r>
            <a:r>
              <a:rPr lang="en-US" b="1" dirty="0" smtClean="0">
                <a:solidFill>
                  <a:schemeClr val="bg1"/>
                </a:solidFill>
              </a:rPr>
              <a:t>Oracle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25700" y="3208826"/>
            <a:ext cx="4292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ЛЕТ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71783" y="4153995"/>
            <a:ext cx="4246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и</a:t>
            </a:r>
            <a:r>
              <a:rPr lang="ru-RU" b="1" dirty="0" smtClean="0">
                <a:solidFill>
                  <a:schemeClr val="bg1"/>
                </a:solidFill>
              </a:rPr>
              <a:t> это еще не конец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53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gradFill flip="none" rotWithShape="1">
            <a:gsLst>
              <a:gs pos="0">
                <a:srgbClr val="196581"/>
              </a:gs>
              <a:gs pos="100000">
                <a:srgbClr val="52BBB8">
                  <a:lumMod val="10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" y="182507"/>
            <a:ext cx="8817429" cy="64929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24" y="325828"/>
            <a:ext cx="1632353" cy="65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1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"/>
            <a:ext cx="9144000" cy="6857999"/>
          </a:xfrm>
          <a:prstGeom prst="rect">
            <a:avLst/>
          </a:prstGeom>
          <a:gradFill flip="none" rotWithShape="1">
            <a:gsLst>
              <a:gs pos="0">
                <a:srgbClr val="196581"/>
              </a:gs>
              <a:gs pos="100000">
                <a:srgbClr val="52BBB8">
                  <a:lumMod val="10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32" t="527" r="6433" b="931"/>
          <a:stretch/>
        </p:blipFill>
        <p:spPr>
          <a:xfrm>
            <a:off x="191249" y="208262"/>
            <a:ext cx="8761501" cy="64883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1249" y="5579653"/>
            <a:ext cx="86047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venir Next Cyr Light" pitchFamily="34" charset="-52"/>
              </a:rPr>
              <a:t>МОНОПОЛИЯ </a:t>
            </a:r>
            <a:endParaRPr lang="en-US" sz="2800" b="1" dirty="0" smtClean="0">
              <a:solidFill>
                <a:schemeClr val="bg1"/>
              </a:solidFill>
              <a:latin typeface="Avenir Next Cyr Light" pitchFamily="34" charset="-52"/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venir Next Cyr Light" pitchFamily="34" charset="-52"/>
              </a:rPr>
              <a:t>НА ФРУКТОВЫЕ ЛОГОТИПЫ</a:t>
            </a:r>
            <a:endParaRPr lang="uk-UA" sz="2800" b="1" dirty="0">
              <a:solidFill>
                <a:schemeClr val="bg1"/>
              </a:solidFill>
              <a:latin typeface="Avenir Next Cyr Light" pitchFamily="34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00" y="414072"/>
            <a:ext cx="1632353" cy="657845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2226983" y="5416778"/>
            <a:ext cx="42926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148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gradFill flip="none" rotWithShape="1">
            <a:gsLst>
              <a:gs pos="0">
                <a:srgbClr val="196581"/>
              </a:gs>
              <a:gs pos="100000">
                <a:srgbClr val="52BBB8">
                  <a:lumMod val="10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1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86" t="-1089" r="11622" b="20062"/>
          <a:stretch/>
        </p:blipFill>
        <p:spPr>
          <a:xfrm>
            <a:off x="202212" y="91440"/>
            <a:ext cx="8739576" cy="66246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260513"/>
            <a:ext cx="1632353" cy="657845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8297454" y="360136"/>
            <a:ext cx="6668" cy="1992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775067" y="156107"/>
            <a:ext cx="3344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1" dirty="0" smtClean="0">
                <a:solidFill>
                  <a:schemeClr val="bg1"/>
                </a:solidFill>
                <a:latin typeface="Avenir Next Cyr Light"/>
              </a:rPr>
              <a:t>150</a:t>
            </a:r>
            <a:endParaRPr lang="en-US" sz="7200" b="1" dirty="0">
              <a:solidFill>
                <a:schemeClr val="bg1"/>
              </a:solidFill>
              <a:latin typeface="Avenir Next Cyr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26560" y="1206591"/>
            <a:ext cx="4292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</a:rPr>
              <a:t>МЛН ДОЛЛАРОВ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26560" y="1525983"/>
            <a:ext cx="4292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Sony </a:t>
            </a:r>
            <a:r>
              <a:rPr lang="uk-UA" b="1" dirty="0" err="1">
                <a:solidFill>
                  <a:schemeClr val="bg1"/>
                </a:solidFill>
                <a:latin typeface="Avenir Next Cyr Light"/>
              </a:rPr>
              <a:t>выплатила</a:t>
            </a:r>
            <a:r>
              <a:rPr lang="uk-UA" b="1" dirty="0">
                <a:solidFill>
                  <a:schemeClr val="bg1"/>
                </a:solidFill>
                <a:latin typeface="Avenir Next Cyr Light"/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Immersion</a:t>
            </a:r>
            <a:r>
              <a:rPr lang="ru-RU" b="1" dirty="0" smtClean="0">
                <a:solidFill>
                  <a:schemeClr val="bg1"/>
                </a:solidFill>
                <a:latin typeface="Avenir Next Cyr Light"/>
              </a:rPr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0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gradFill flip="none" rotWithShape="1">
            <a:gsLst>
              <a:gs pos="0">
                <a:srgbClr val="196581"/>
              </a:gs>
              <a:gs pos="100000">
                <a:srgbClr val="52BBB8">
                  <a:lumMod val="10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9" r="6543"/>
          <a:stretch/>
        </p:blipFill>
        <p:spPr>
          <a:xfrm>
            <a:off x="202474" y="188708"/>
            <a:ext cx="8739052" cy="64805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2474" y="2937530"/>
            <a:ext cx="8604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venir Next Cyr Light" pitchFamily="34" charset="-52"/>
              </a:rPr>
              <a:t>ПЕРЕРИСОВАТЬ ВСЕ</a:t>
            </a:r>
            <a:endParaRPr lang="uk-UA" sz="3600" b="1" dirty="0">
              <a:solidFill>
                <a:schemeClr val="bg1"/>
              </a:solidFill>
              <a:latin typeface="Avenir Next Cyr Light" pitchFamily="34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75" y="339442"/>
            <a:ext cx="1632353" cy="657845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 flipV="1">
            <a:off x="1325646" y="3657600"/>
            <a:ext cx="5976491" cy="21818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1325645" y="2841974"/>
            <a:ext cx="5976491" cy="21818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88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25783</TotalTime>
  <Words>211</Words>
  <Application>Microsoft Office PowerPoint</Application>
  <PresentationFormat>Экран (4:3)</PresentationFormat>
  <Paragraphs>97</Paragraphs>
  <Slides>34</Slides>
  <Notes>33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8" baseType="lpstr">
      <vt:lpstr>Arial</vt:lpstr>
      <vt:lpstr>Avenir Next Cyr Light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dmytro.guz@juscutum.com</dc:creator>
  <cp:lastModifiedBy>Валерія Дяченко</cp:lastModifiedBy>
  <cp:revision>936</cp:revision>
  <cp:lastPrinted>2016-07-29T06:59:57Z</cp:lastPrinted>
  <dcterms:modified xsi:type="dcterms:W3CDTF">2017-05-26T11:36:19Z</dcterms:modified>
</cp:coreProperties>
</file>