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79" r:id="rId2"/>
    <p:sldId id="297" r:id="rId3"/>
    <p:sldId id="313" r:id="rId4"/>
    <p:sldId id="314" r:id="rId5"/>
    <p:sldId id="315" r:id="rId6"/>
    <p:sldId id="309" r:id="rId7"/>
    <p:sldId id="307" r:id="rId8"/>
  </p:sldIdLst>
  <p:sldSz cx="12192000" cy="6858000"/>
  <p:notesSz cx="6797675"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EF"/>
    <a:srgbClr val="B3E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533C551-9077-447A-8E84-C71FE2960F3C}" type="datetimeFigureOut">
              <a:rPr lang="ru-RU" smtClean="0"/>
              <a:pPr/>
              <a:t>22.05.2017</a:t>
            </a:fld>
            <a:endParaRPr lang="ru-RU"/>
          </a:p>
        </p:txBody>
      </p:sp>
      <p:sp>
        <p:nvSpPr>
          <p:cNvPr id="4" name="Образ слайда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B2AF36D-4588-4BA8-8E5C-7BA309BBDFEC}" type="slidenum">
              <a:rPr lang="ru-RU" smtClean="0"/>
              <a:pPr/>
              <a:t>‹#›</a:t>
            </a:fld>
            <a:endParaRPr lang="ru-RU"/>
          </a:p>
        </p:txBody>
      </p:sp>
    </p:spTree>
    <p:extLst>
      <p:ext uri="{BB962C8B-B14F-4D97-AF65-F5344CB8AC3E}">
        <p14:creationId xmlns:p14="http://schemas.microsoft.com/office/powerpoint/2010/main" val="217138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E2E205A-C6BE-47BD-BB8B-E33AC5F808D7}" type="datetimeFigureOut">
              <a:rPr lang="ru-RU" smtClean="0"/>
              <a:pPr/>
              <a:t>22.05.2017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5EDF17-6554-4F42-8903-3285EDB21FB4}" type="slidenum">
              <a:rPr lang="ru-RU" smtClean="0"/>
              <a:pPr/>
              <a:t>‹#›</a:t>
            </a:fld>
            <a:endParaRPr lang="ru-RU"/>
          </a:p>
        </p:txBody>
      </p:sp>
    </p:spTree>
    <p:extLst>
      <p:ext uri="{BB962C8B-B14F-4D97-AF65-F5344CB8AC3E}">
        <p14:creationId xmlns:p14="http://schemas.microsoft.com/office/powerpoint/2010/main" val="4027029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2E205A-C6BE-47BD-BB8B-E33AC5F808D7}" type="datetimeFigureOut">
              <a:rPr lang="ru-RU" smtClean="0"/>
              <a:pPr/>
              <a:t>22.05.2017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5EDF17-6554-4F42-8903-3285EDB21FB4}" type="slidenum">
              <a:rPr lang="ru-RU" smtClean="0"/>
              <a:pPr/>
              <a:t>‹#›</a:t>
            </a:fld>
            <a:endParaRPr lang="ru-RU"/>
          </a:p>
        </p:txBody>
      </p:sp>
    </p:spTree>
    <p:extLst>
      <p:ext uri="{BB962C8B-B14F-4D97-AF65-F5344CB8AC3E}">
        <p14:creationId xmlns:p14="http://schemas.microsoft.com/office/powerpoint/2010/main" val="908154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2E205A-C6BE-47BD-BB8B-E33AC5F808D7}" type="datetimeFigureOut">
              <a:rPr lang="ru-RU" smtClean="0"/>
              <a:pPr/>
              <a:t>22.05.2017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5EDF17-6554-4F42-8903-3285EDB21FB4}" type="slidenum">
              <a:rPr lang="ru-RU" smtClean="0"/>
              <a:pPr/>
              <a:t>‹#›</a:t>
            </a:fld>
            <a:endParaRPr lang="ru-RU"/>
          </a:p>
        </p:txBody>
      </p:sp>
    </p:spTree>
    <p:extLst>
      <p:ext uri="{BB962C8B-B14F-4D97-AF65-F5344CB8AC3E}">
        <p14:creationId xmlns:p14="http://schemas.microsoft.com/office/powerpoint/2010/main" val="3678451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E2E205A-C6BE-47BD-BB8B-E33AC5F808D7}" type="datetimeFigureOut">
              <a:rPr lang="ru-RU" smtClean="0"/>
              <a:pPr/>
              <a:t>22.05.2017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5EDF17-6554-4F42-8903-3285EDB21FB4}" type="slidenum">
              <a:rPr lang="ru-RU" smtClean="0"/>
              <a:pPr/>
              <a:t>‹#›</a:t>
            </a:fld>
            <a:endParaRPr lang="ru-RU"/>
          </a:p>
        </p:txBody>
      </p:sp>
    </p:spTree>
    <p:extLst>
      <p:ext uri="{BB962C8B-B14F-4D97-AF65-F5344CB8AC3E}">
        <p14:creationId xmlns:p14="http://schemas.microsoft.com/office/powerpoint/2010/main" val="511961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E2E205A-C6BE-47BD-BB8B-E33AC5F808D7}" type="datetimeFigureOut">
              <a:rPr lang="ru-RU" smtClean="0"/>
              <a:pPr/>
              <a:t>22.05.2017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95EDF17-6554-4F42-8903-3285EDB21FB4}" type="slidenum">
              <a:rPr lang="ru-RU" smtClean="0"/>
              <a:pPr/>
              <a:t>‹#›</a:t>
            </a:fld>
            <a:endParaRPr lang="ru-RU"/>
          </a:p>
        </p:txBody>
      </p:sp>
    </p:spTree>
    <p:extLst>
      <p:ext uri="{BB962C8B-B14F-4D97-AF65-F5344CB8AC3E}">
        <p14:creationId xmlns:p14="http://schemas.microsoft.com/office/powerpoint/2010/main" val="1875165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E2E205A-C6BE-47BD-BB8B-E33AC5F808D7}" type="datetimeFigureOut">
              <a:rPr lang="ru-RU" smtClean="0"/>
              <a:pPr/>
              <a:t>22.05.2017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5EDF17-6554-4F42-8903-3285EDB21FB4}" type="slidenum">
              <a:rPr lang="ru-RU" smtClean="0"/>
              <a:pPr/>
              <a:t>‹#›</a:t>
            </a:fld>
            <a:endParaRPr lang="ru-RU"/>
          </a:p>
        </p:txBody>
      </p:sp>
    </p:spTree>
    <p:extLst>
      <p:ext uri="{BB962C8B-B14F-4D97-AF65-F5344CB8AC3E}">
        <p14:creationId xmlns:p14="http://schemas.microsoft.com/office/powerpoint/2010/main" val="4173585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E2E205A-C6BE-47BD-BB8B-E33AC5F808D7}" type="datetimeFigureOut">
              <a:rPr lang="ru-RU" smtClean="0"/>
              <a:pPr/>
              <a:t>22.05.2017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95EDF17-6554-4F42-8903-3285EDB21FB4}" type="slidenum">
              <a:rPr lang="ru-RU" smtClean="0"/>
              <a:pPr/>
              <a:t>‹#›</a:t>
            </a:fld>
            <a:endParaRPr lang="ru-RU"/>
          </a:p>
        </p:txBody>
      </p:sp>
    </p:spTree>
    <p:extLst>
      <p:ext uri="{BB962C8B-B14F-4D97-AF65-F5344CB8AC3E}">
        <p14:creationId xmlns:p14="http://schemas.microsoft.com/office/powerpoint/2010/main" val="1981696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E2E205A-C6BE-47BD-BB8B-E33AC5F808D7}" type="datetimeFigureOut">
              <a:rPr lang="ru-RU" smtClean="0"/>
              <a:pPr/>
              <a:t>22.05.2017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95EDF17-6554-4F42-8903-3285EDB21FB4}" type="slidenum">
              <a:rPr lang="ru-RU" smtClean="0"/>
              <a:pPr/>
              <a:t>‹#›</a:t>
            </a:fld>
            <a:endParaRPr lang="ru-RU"/>
          </a:p>
        </p:txBody>
      </p:sp>
    </p:spTree>
    <p:extLst>
      <p:ext uri="{BB962C8B-B14F-4D97-AF65-F5344CB8AC3E}">
        <p14:creationId xmlns:p14="http://schemas.microsoft.com/office/powerpoint/2010/main" val="2964614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E2E205A-C6BE-47BD-BB8B-E33AC5F808D7}" type="datetimeFigureOut">
              <a:rPr lang="ru-RU" smtClean="0"/>
              <a:pPr/>
              <a:t>22.05.2017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95EDF17-6554-4F42-8903-3285EDB21FB4}" type="slidenum">
              <a:rPr lang="ru-RU" smtClean="0"/>
              <a:pPr/>
              <a:t>‹#›</a:t>
            </a:fld>
            <a:endParaRPr lang="ru-RU"/>
          </a:p>
        </p:txBody>
      </p:sp>
    </p:spTree>
    <p:extLst>
      <p:ext uri="{BB962C8B-B14F-4D97-AF65-F5344CB8AC3E}">
        <p14:creationId xmlns:p14="http://schemas.microsoft.com/office/powerpoint/2010/main" val="375741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2E205A-C6BE-47BD-BB8B-E33AC5F808D7}" type="datetimeFigureOut">
              <a:rPr lang="ru-RU" smtClean="0"/>
              <a:pPr/>
              <a:t>22.05.2017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5EDF17-6554-4F42-8903-3285EDB21FB4}" type="slidenum">
              <a:rPr lang="ru-RU" smtClean="0"/>
              <a:pPr/>
              <a:t>‹#›</a:t>
            </a:fld>
            <a:endParaRPr lang="ru-RU"/>
          </a:p>
        </p:txBody>
      </p:sp>
    </p:spTree>
    <p:extLst>
      <p:ext uri="{BB962C8B-B14F-4D97-AF65-F5344CB8AC3E}">
        <p14:creationId xmlns:p14="http://schemas.microsoft.com/office/powerpoint/2010/main" val="1899983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BE2E205A-C6BE-47BD-BB8B-E33AC5F808D7}" type="datetimeFigureOut">
              <a:rPr lang="ru-RU" smtClean="0"/>
              <a:pPr/>
              <a:t>22.05.2017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95EDF17-6554-4F42-8903-3285EDB21FB4}" type="slidenum">
              <a:rPr lang="ru-RU" smtClean="0"/>
              <a:pPr/>
              <a:t>‹#›</a:t>
            </a:fld>
            <a:endParaRPr lang="ru-RU"/>
          </a:p>
        </p:txBody>
      </p:sp>
    </p:spTree>
    <p:extLst>
      <p:ext uri="{BB962C8B-B14F-4D97-AF65-F5344CB8AC3E}">
        <p14:creationId xmlns:p14="http://schemas.microsoft.com/office/powerpoint/2010/main" val="1860125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E205A-C6BE-47BD-BB8B-E33AC5F808D7}" type="datetimeFigureOut">
              <a:rPr lang="ru-RU" smtClean="0"/>
              <a:pPr/>
              <a:t>22.05.2017</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EDF17-6554-4F42-8903-3285EDB21FB4}" type="slidenum">
              <a:rPr lang="ru-RU" smtClean="0"/>
              <a:pPr/>
              <a:t>‹#›</a:t>
            </a:fld>
            <a:endParaRPr lang="ru-RU"/>
          </a:p>
        </p:txBody>
      </p:sp>
    </p:spTree>
    <p:extLst>
      <p:ext uri="{BB962C8B-B14F-4D97-AF65-F5344CB8AC3E}">
        <p14:creationId xmlns:p14="http://schemas.microsoft.com/office/powerpoint/2010/main" val="903463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hyperlink" Target="http://www.telpu.com.u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56" y="332645"/>
            <a:ext cx="2229684" cy="16563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Заголовок 1"/>
          <p:cNvSpPr>
            <a:spLocks noGrp="1"/>
          </p:cNvSpPr>
          <p:nvPr>
            <p:ph type="ctrTitle"/>
          </p:nvPr>
        </p:nvSpPr>
        <p:spPr>
          <a:xfrm>
            <a:off x="955270" y="2490710"/>
            <a:ext cx="10891376" cy="1656337"/>
          </a:xfrm>
        </p:spPr>
        <p:txBody>
          <a:bodyPr>
            <a:noAutofit/>
          </a:bodyPr>
          <a:lstStyle/>
          <a:p>
            <a:r>
              <a:rPr lang="uk-UA" sz="2800" b="1" dirty="0" smtClean="0">
                <a:solidFill>
                  <a:srgbClr val="002060"/>
                </a:solidFill>
                <a:latin typeface="+mn-lt"/>
                <a:ea typeface="+mn-ea"/>
                <a:cs typeface="+mn-cs"/>
              </a:rPr>
              <a:t>Недосконалість діючого законодавства, яке встановлює відповідальність за пошкодження, викрадення та використання викраденого обладнання телекомунікацій,</a:t>
            </a:r>
            <a:br>
              <a:rPr lang="uk-UA" sz="2800" b="1" dirty="0" smtClean="0">
                <a:solidFill>
                  <a:srgbClr val="002060"/>
                </a:solidFill>
                <a:latin typeface="+mn-lt"/>
                <a:ea typeface="+mn-ea"/>
                <a:cs typeface="+mn-cs"/>
              </a:rPr>
            </a:br>
            <a:r>
              <a:rPr lang="uk-UA" sz="2800" b="1" dirty="0" smtClean="0">
                <a:solidFill>
                  <a:srgbClr val="002060"/>
                </a:solidFill>
                <a:latin typeface="+mn-lt"/>
                <a:ea typeface="+mn-ea"/>
                <a:cs typeface="+mn-cs"/>
              </a:rPr>
              <a:t> та шляхи його вдосконалення</a:t>
            </a:r>
            <a:endParaRPr lang="ru-RU" sz="2800" b="1" dirty="0">
              <a:solidFill>
                <a:srgbClr val="002060"/>
              </a:solidFill>
              <a:latin typeface="+mn-lt"/>
              <a:ea typeface="+mn-ea"/>
              <a:cs typeface="+mn-cs"/>
            </a:endParaRPr>
          </a:p>
        </p:txBody>
      </p:sp>
      <p:sp>
        <p:nvSpPr>
          <p:cNvPr id="7" name="Подзаголовок 2"/>
          <p:cNvSpPr>
            <a:spLocks noGrp="1"/>
          </p:cNvSpPr>
          <p:nvPr>
            <p:ph type="subTitle" idx="1"/>
          </p:nvPr>
        </p:nvSpPr>
        <p:spPr>
          <a:xfrm>
            <a:off x="255373" y="4562632"/>
            <a:ext cx="11714512" cy="2044113"/>
          </a:xfrm>
        </p:spPr>
        <p:txBody>
          <a:bodyPr>
            <a:normAutofit fontScale="85000" lnSpcReduction="20000"/>
          </a:bodyPr>
          <a:lstStyle/>
          <a:p>
            <a:endParaRPr lang="uk-UA" sz="1400" dirty="0" smtClean="0"/>
          </a:p>
          <a:p>
            <a:pPr algn="r"/>
            <a:r>
              <a:rPr lang="uk-UA" sz="2200" b="1" dirty="0" smtClean="0">
                <a:solidFill>
                  <a:srgbClr val="002060"/>
                </a:solidFill>
              </a:rPr>
              <a:t>Тетяна ПОПОВА, Голова Ради Асоціації</a:t>
            </a:r>
          </a:p>
          <a:p>
            <a:pPr algn="r"/>
            <a:r>
              <a:rPr lang="uk-UA" sz="2200" b="1" dirty="0" smtClean="0">
                <a:solidFill>
                  <a:srgbClr val="002060"/>
                </a:solidFill>
              </a:rPr>
              <a:t>«Телекомунікаційна палата України»</a:t>
            </a:r>
          </a:p>
          <a:p>
            <a:endParaRPr lang="en-US" sz="2200" dirty="0" smtClean="0">
              <a:solidFill>
                <a:srgbClr val="002060"/>
              </a:solidFill>
            </a:endParaRPr>
          </a:p>
          <a:p>
            <a:endParaRPr lang="en-US" sz="1400" dirty="0" smtClean="0">
              <a:solidFill>
                <a:srgbClr val="002060"/>
              </a:solidFill>
            </a:endParaRPr>
          </a:p>
          <a:p>
            <a:r>
              <a:rPr lang="uk-UA" sz="1400" dirty="0" smtClean="0">
                <a:solidFill>
                  <a:srgbClr val="002060"/>
                </a:solidFill>
              </a:rPr>
              <a:t>22 травня 2017</a:t>
            </a:r>
          </a:p>
          <a:p>
            <a:r>
              <a:rPr lang="uk-UA" sz="1400" dirty="0" smtClean="0">
                <a:solidFill>
                  <a:srgbClr val="002060"/>
                </a:solidFill>
              </a:rPr>
              <a:t>м. Київ</a:t>
            </a:r>
          </a:p>
          <a:p>
            <a:endParaRPr lang="ru-RU" sz="1200" dirty="0"/>
          </a:p>
        </p:txBody>
      </p:sp>
      <p:pic>
        <p:nvPicPr>
          <p:cNvPr id="2" name="Рисунок 1"/>
          <p:cNvPicPr>
            <a:picLocks noChangeAspect="1"/>
          </p:cNvPicPr>
          <p:nvPr/>
        </p:nvPicPr>
        <p:blipFill>
          <a:blip r:embed="rId3" cstate="print"/>
          <a:stretch>
            <a:fillRect/>
          </a:stretch>
        </p:blipFill>
        <p:spPr>
          <a:xfrm>
            <a:off x="450191" y="5932395"/>
            <a:ext cx="11516342" cy="18290"/>
          </a:xfrm>
          <a:prstGeom prst="rect">
            <a:avLst/>
          </a:prstGeom>
        </p:spPr>
      </p:pic>
    </p:spTree>
    <p:extLst>
      <p:ext uri="{BB962C8B-B14F-4D97-AF65-F5344CB8AC3E}">
        <p14:creationId xmlns:p14="http://schemas.microsoft.com/office/powerpoint/2010/main" val="2521517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333215" y="6217192"/>
            <a:ext cx="11499741"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1" name="Группа 10"/>
          <p:cNvGrpSpPr/>
          <p:nvPr/>
        </p:nvGrpSpPr>
        <p:grpSpPr>
          <a:xfrm>
            <a:off x="539787" y="6389097"/>
            <a:ext cx="1587271" cy="356326"/>
            <a:chOff x="734393" y="6396658"/>
            <a:chExt cx="1795583" cy="403090"/>
          </a:xfrm>
        </p:grpSpPr>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7439" y="6443422"/>
              <a:ext cx="1252537" cy="309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393" y="6396658"/>
              <a:ext cx="396983" cy="403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7" name="Прямоугольник 16"/>
          <p:cNvSpPr/>
          <p:nvPr/>
        </p:nvSpPr>
        <p:spPr>
          <a:xfrm>
            <a:off x="1388854" y="517585"/>
            <a:ext cx="9491856" cy="400110"/>
          </a:xfrm>
          <a:prstGeom prst="rect">
            <a:avLst/>
          </a:prstGeom>
        </p:spPr>
        <p:txBody>
          <a:bodyPr wrap="square">
            <a:spAutoFit/>
          </a:bodyPr>
          <a:lstStyle/>
          <a:p>
            <a:pPr lvl="0" algn="ctr" eaLnBrk="0" fontAlgn="base" hangingPunct="0">
              <a:spcBef>
                <a:spcPct val="0"/>
              </a:spcBef>
              <a:spcAft>
                <a:spcPct val="0"/>
              </a:spcAft>
            </a:pPr>
            <a:r>
              <a:rPr lang="uk-UA" altLang="ru-RU" sz="2000" b="1" dirty="0" smtClean="0">
                <a:solidFill>
                  <a:srgbClr val="002060"/>
                </a:solidFill>
              </a:rPr>
              <a:t>Наявні законопроекти</a:t>
            </a:r>
            <a:endParaRPr lang="ru-RU" altLang="ru-RU" sz="2000" b="1" dirty="0">
              <a:solidFill>
                <a:srgbClr val="002060"/>
              </a:solidFill>
            </a:endParaRPr>
          </a:p>
        </p:txBody>
      </p:sp>
      <p:sp>
        <p:nvSpPr>
          <p:cNvPr id="18" name="Прямоугольник 17"/>
          <p:cNvSpPr/>
          <p:nvPr/>
        </p:nvSpPr>
        <p:spPr>
          <a:xfrm>
            <a:off x="1362974" y="1181819"/>
            <a:ext cx="10084279" cy="7171194"/>
          </a:xfrm>
          <a:prstGeom prst="rect">
            <a:avLst/>
          </a:prstGeom>
        </p:spPr>
        <p:txBody>
          <a:bodyPr wrap="square">
            <a:spAutoFit/>
          </a:bodyPr>
          <a:lstStyle/>
          <a:p>
            <a:pPr algn="just" eaLnBrk="0" fontAlgn="base" hangingPunct="0">
              <a:spcBef>
                <a:spcPct val="0"/>
              </a:spcBef>
              <a:spcAft>
                <a:spcPct val="0"/>
              </a:spcAft>
              <a:defRPr/>
            </a:pPr>
            <a:endParaRPr lang="ru-RU" altLang="ru-RU" sz="2000" b="1" dirty="0" smtClean="0">
              <a:solidFill>
                <a:srgbClr val="002060"/>
              </a:solidFill>
            </a:endParaRPr>
          </a:p>
          <a:p>
            <a:pPr indent="-285750" algn="just" eaLnBrk="0" fontAlgn="base" hangingPunct="0">
              <a:spcBef>
                <a:spcPct val="0"/>
              </a:spcBef>
              <a:spcAft>
                <a:spcPct val="0"/>
              </a:spcAft>
              <a:defRPr/>
            </a:pPr>
            <a:endParaRPr lang="ru-RU" altLang="ru-RU" sz="2000" b="1" dirty="0" smtClean="0">
              <a:solidFill>
                <a:srgbClr val="002060"/>
              </a:solidFill>
            </a:endParaRPr>
          </a:p>
          <a:p>
            <a:pPr algn="just"/>
            <a:r>
              <a:rPr lang="ru-RU" sz="2000" b="1" dirty="0" smtClean="0"/>
              <a:t>Проект Закону про внесення змін до деяких законодавчих актів України (стосовно операцій з металобрухтом) </a:t>
            </a:r>
            <a:r>
              <a:rPr lang="ru-RU" sz="2000" dirty="0" smtClean="0"/>
              <a:t>(№ 3664 від 17.12.2015 Лук'янчук Р.В.,  Усов К. Г</a:t>
            </a:r>
            <a:r>
              <a:rPr lang="ru-RU" sz="2000" dirty="0" smtClean="0"/>
              <a:t>., </a:t>
            </a:r>
            <a:r>
              <a:rPr lang="en-US" sz="2000" dirty="0" smtClean="0"/>
              <a:t/>
            </a:r>
            <a:br>
              <a:rPr lang="en-US" sz="2000" dirty="0" smtClean="0"/>
            </a:br>
            <a:r>
              <a:rPr lang="ru-RU" sz="2000" dirty="0" err="1" smtClean="0"/>
              <a:t>Мороко</a:t>
            </a:r>
            <a:r>
              <a:rPr lang="ru-RU" sz="2000" dirty="0" smtClean="0"/>
              <a:t> </a:t>
            </a:r>
            <a:r>
              <a:rPr lang="ru-RU" sz="2000" dirty="0" smtClean="0"/>
              <a:t>Ю. М</a:t>
            </a:r>
            <a:r>
              <a:rPr lang="ru-RU" sz="2000" dirty="0" smtClean="0"/>
              <a:t>.</a:t>
            </a:r>
            <a:r>
              <a:rPr lang="en-US" sz="2000" dirty="0" smtClean="0"/>
              <a:t>)</a:t>
            </a:r>
            <a:r>
              <a:rPr lang="ru-RU" sz="2000" dirty="0" smtClean="0"/>
              <a:t> </a:t>
            </a:r>
            <a:endParaRPr lang="ru-RU" sz="2000" dirty="0" smtClean="0"/>
          </a:p>
          <a:p>
            <a:pPr algn="just"/>
            <a:endParaRPr lang="ru-RU" sz="2000" b="1" dirty="0" smtClean="0"/>
          </a:p>
          <a:p>
            <a:pPr algn="just"/>
            <a:r>
              <a:rPr lang="ru-RU" sz="2000" b="1" dirty="0" smtClean="0"/>
              <a:t>Проект Закону про внесення змін до деяких законодавчих актів України (щодо посилення відповідальності за пошкодження телекомунікаційних мереж)</a:t>
            </a:r>
            <a:r>
              <a:rPr lang="ru-RU" sz="2000" dirty="0" smtClean="0"/>
              <a:t>  (№ 4497 від 21.04.2016 Семенуха Р.С., </a:t>
            </a:r>
            <a:r>
              <a:rPr lang="ru-RU" sz="2000" dirty="0" smtClean="0"/>
              <a:t>Данченко </a:t>
            </a:r>
            <a:r>
              <a:rPr lang="ru-RU" sz="2000" dirty="0" smtClean="0"/>
              <a:t>О.І., Костенко П.П., Діденко І.А., Рибак І.П., Лук'янчук Р.В.)</a:t>
            </a:r>
          </a:p>
          <a:p>
            <a:pPr algn="just"/>
            <a:endParaRPr lang="ru-RU" sz="2000" dirty="0" smtClean="0"/>
          </a:p>
          <a:p>
            <a:pPr algn="just"/>
            <a:r>
              <a:rPr lang="ru-RU" sz="2000" b="1" dirty="0" smtClean="0"/>
              <a:t>Проект Закону про внесення змін до деяких законодавчих актів України (щодо операцій з металобрухтом та посилення відповідальності за викрадення телекомунікаційного обладнання)</a:t>
            </a:r>
            <a:r>
              <a:rPr lang="ru-RU" sz="2000" dirty="0" smtClean="0"/>
              <a:t> ( №6454 від 16.05.2017</a:t>
            </a:r>
            <a:r>
              <a:rPr lang="ru-RU" sz="2000" b="1" dirty="0" smtClean="0"/>
              <a:t> </a:t>
            </a:r>
            <a:r>
              <a:rPr lang="ru-RU" sz="2000" dirty="0" smtClean="0"/>
              <a:t>Данченко </a:t>
            </a:r>
            <a:r>
              <a:rPr lang="ru-RU" sz="2000" dirty="0" smtClean="0"/>
              <a:t>О.І., Семенуха Р.С., Мотузко О.О., Лук'янчук Р.В., Бабенко В.Б., Геращенко А.Ю., Фріз І.В., Голуб В.В., Сидорович Р.М., Козир Б.Ю., Луценко І.С.)</a:t>
            </a:r>
            <a:endParaRPr lang="ru-RU" sz="2000" b="1" dirty="0" smtClean="0"/>
          </a:p>
          <a:p>
            <a:pPr algn="just"/>
            <a:endParaRPr lang="ru-RU" sz="2000" b="1" dirty="0" smtClean="0"/>
          </a:p>
          <a:p>
            <a:pPr algn="just"/>
            <a:endParaRPr lang="uk-UA" sz="2000" b="1" dirty="0" smtClean="0"/>
          </a:p>
          <a:p>
            <a:pPr algn="just"/>
            <a:endParaRPr lang="ru-RU" sz="2000" b="1" dirty="0" smtClean="0"/>
          </a:p>
          <a:p>
            <a:pPr algn="just"/>
            <a:endParaRPr lang="ru-RU" sz="2000" b="1" dirty="0" smtClean="0"/>
          </a:p>
          <a:p>
            <a:pPr algn="just"/>
            <a:endParaRPr lang="uk-UA" sz="2000" b="1" dirty="0" smtClean="0"/>
          </a:p>
          <a:p>
            <a:pPr algn="just"/>
            <a:endParaRPr lang="ru-RU" sz="2000" b="1" dirty="0" smtClean="0"/>
          </a:p>
          <a:p>
            <a:pPr algn="just"/>
            <a:r>
              <a:rPr lang="ru-RU" sz="2000" dirty="0" smtClean="0"/>
              <a:t> </a:t>
            </a:r>
            <a:endParaRPr lang="ru-RU" altLang="ru-RU" sz="2000" b="1" dirty="0">
              <a:solidFill>
                <a:srgbClr val="002060"/>
              </a:solidFill>
            </a:endParaRPr>
          </a:p>
        </p:txBody>
      </p:sp>
      <p:sp>
        <p:nvSpPr>
          <p:cNvPr id="7169" name="Rectangle 1"/>
          <p:cNvSpPr>
            <a:spLocks noChangeArrowheads="1"/>
          </p:cNvSpPr>
          <p:nvPr/>
        </p:nvSpPr>
        <p:spPr bwMode="auto">
          <a:xfrm>
            <a:off x="-1544129" y="-130350"/>
            <a:ext cx="65" cy="553998"/>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992959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333215" y="6217192"/>
            <a:ext cx="11499741"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Группа 10"/>
          <p:cNvGrpSpPr/>
          <p:nvPr/>
        </p:nvGrpSpPr>
        <p:grpSpPr>
          <a:xfrm>
            <a:off x="539787" y="6389097"/>
            <a:ext cx="1587271" cy="356326"/>
            <a:chOff x="734393" y="6396658"/>
            <a:chExt cx="1795583" cy="403090"/>
          </a:xfrm>
        </p:grpSpPr>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7439" y="6443422"/>
              <a:ext cx="1252537" cy="309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393" y="6396658"/>
              <a:ext cx="396983" cy="403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7" name="Прямоугольник 16"/>
          <p:cNvSpPr/>
          <p:nvPr/>
        </p:nvSpPr>
        <p:spPr>
          <a:xfrm>
            <a:off x="1362974" y="526211"/>
            <a:ext cx="9491856" cy="400110"/>
          </a:xfrm>
          <a:prstGeom prst="rect">
            <a:avLst/>
          </a:prstGeom>
        </p:spPr>
        <p:txBody>
          <a:bodyPr wrap="square">
            <a:spAutoFit/>
          </a:bodyPr>
          <a:lstStyle/>
          <a:p>
            <a:pPr lvl="0" algn="ctr" eaLnBrk="0" fontAlgn="base" hangingPunct="0">
              <a:spcBef>
                <a:spcPct val="0"/>
              </a:spcBef>
              <a:spcAft>
                <a:spcPct val="0"/>
              </a:spcAft>
            </a:pPr>
            <a:r>
              <a:rPr lang="ru-RU" altLang="ru-RU" sz="2000" b="1" dirty="0" err="1" smtClean="0">
                <a:solidFill>
                  <a:srgbClr val="002060"/>
                </a:solidFill>
              </a:rPr>
              <a:t>Дещо</a:t>
            </a:r>
            <a:r>
              <a:rPr lang="ru-RU" altLang="ru-RU" sz="2000" b="1" dirty="0" smtClean="0">
                <a:solidFill>
                  <a:srgbClr val="002060"/>
                </a:solidFill>
              </a:rPr>
              <a:t> з </a:t>
            </a:r>
            <a:r>
              <a:rPr lang="uk-UA" altLang="ru-RU" sz="2000" b="1" dirty="0" smtClean="0">
                <a:solidFill>
                  <a:srgbClr val="002060"/>
                </a:solidFill>
              </a:rPr>
              <a:t>історії</a:t>
            </a:r>
            <a:endParaRPr lang="ru-RU" altLang="ru-RU" sz="2000" b="1" dirty="0">
              <a:solidFill>
                <a:srgbClr val="002060"/>
              </a:solidFill>
            </a:endParaRPr>
          </a:p>
        </p:txBody>
      </p:sp>
      <p:sp>
        <p:nvSpPr>
          <p:cNvPr id="18" name="Прямоугольник 17"/>
          <p:cNvSpPr/>
          <p:nvPr/>
        </p:nvSpPr>
        <p:spPr>
          <a:xfrm>
            <a:off x="1362974" y="646360"/>
            <a:ext cx="10084279" cy="3477875"/>
          </a:xfrm>
          <a:prstGeom prst="rect">
            <a:avLst/>
          </a:prstGeom>
        </p:spPr>
        <p:txBody>
          <a:bodyPr wrap="square">
            <a:spAutoFit/>
          </a:bodyPr>
          <a:lstStyle/>
          <a:p>
            <a:pPr algn="just" eaLnBrk="0" fontAlgn="base" hangingPunct="0">
              <a:spcBef>
                <a:spcPct val="0"/>
              </a:spcBef>
              <a:spcAft>
                <a:spcPct val="0"/>
              </a:spcAft>
              <a:defRPr/>
            </a:pPr>
            <a:endParaRPr lang="ru-RU" altLang="ru-RU" sz="2000" b="1" dirty="0" smtClean="0">
              <a:solidFill>
                <a:srgbClr val="002060"/>
              </a:solidFill>
            </a:endParaRPr>
          </a:p>
          <a:p>
            <a:pPr indent="-285750" algn="just" eaLnBrk="0" fontAlgn="base" hangingPunct="0">
              <a:spcBef>
                <a:spcPct val="0"/>
              </a:spcBef>
              <a:spcAft>
                <a:spcPct val="0"/>
              </a:spcAft>
              <a:defRPr/>
            </a:pPr>
            <a:endParaRPr lang="ru-RU" altLang="ru-RU" sz="2000" b="1" dirty="0" smtClean="0">
              <a:solidFill>
                <a:srgbClr val="002060"/>
              </a:solidFill>
            </a:endParaRPr>
          </a:p>
          <a:p>
            <a:pPr algn="just"/>
            <a:r>
              <a:rPr lang="ru-RU" altLang="ru-RU" sz="2000" b="1" dirty="0" smtClean="0">
                <a:solidFill>
                  <a:srgbClr val="002060"/>
                </a:solidFill>
              </a:rPr>
              <a:t>Ст. 188 </a:t>
            </a:r>
            <a:r>
              <a:rPr lang="ru-RU" altLang="ru-RU" sz="2000" dirty="0" smtClean="0">
                <a:solidFill>
                  <a:srgbClr val="002060"/>
                </a:solidFill>
              </a:rPr>
              <a:t>«</a:t>
            </a:r>
            <a:r>
              <a:rPr lang="ru-RU" altLang="ru-RU" sz="2000" dirty="0" err="1" smtClean="0">
                <a:solidFill>
                  <a:srgbClr val="002060"/>
                </a:solidFill>
              </a:rPr>
              <a:t>Щодо</a:t>
            </a:r>
            <a:r>
              <a:rPr lang="ru-RU" altLang="ru-RU" sz="2000" dirty="0" smtClean="0">
                <a:solidFill>
                  <a:srgbClr val="002060"/>
                </a:solidFill>
              </a:rPr>
              <a:t> в</a:t>
            </a:r>
            <a:r>
              <a:rPr lang="uk-UA" altLang="ru-RU" sz="2000" dirty="0" err="1" smtClean="0">
                <a:solidFill>
                  <a:srgbClr val="002060"/>
                </a:solidFill>
              </a:rPr>
              <a:t>икрадення</a:t>
            </a:r>
            <a:r>
              <a:rPr lang="uk-UA" altLang="ru-RU" sz="2000" dirty="0" smtClean="0">
                <a:solidFill>
                  <a:srgbClr val="002060"/>
                </a:solidFill>
              </a:rPr>
              <a:t> шляхом демонтажу та іншим засобом електричних мереж, кабельних ліній зв'язку та їх обладнання» </a:t>
            </a:r>
            <a:r>
              <a:rPr lang="ru-RU" altLang="ru-RU" sz="2000" dirty="0" err="1" smtClean="0">
                <a:solidFill>
                  <a:srgbClr val="002060"/>
                </a:solidFill>
              </a:rPr>
              <a:t>було</a:t>
            </a:r>
            <a:r>
              <a:rPr lang="ru-RU" altLang="ru-RU" sz="2000" dirty="0" smtClean="0">
                <a:solidFill>
                  <a:srgbClr val="002060"/>
                </a:solidFill>
              </a:rPr>
              <a:t> </a:t>
            </a:r>
            <a:r>
              <a:rPr lang="ru-RU" altLang="ru-RU" sz="2000" dirty="0" err="1" smtClean="0">
                <a:solidFill>
                  <a:srgbClr val="002060"/>
                </a:solidFill>
              </a:rPr>
              <a:t>виключено</a:t>
            </a:r>
            <a:r>
              <a:rPr lang="ru-RU" altLang="ru-RU" sz="2000" dirty="0" smtClean="0">
                <a:solidFill>
                  <a:srgbClr val="002060"/>
                </a:solidFill>
              </a:rPr>
              <a:t> в 2008 році законопроектом 0955 </a:t>
            </a:r>
            <a:r>
              <a:rPr lang="ru-RU" altLang="ru-RU" sz="2000" dirty="0" err="1" smtClean="0">
                <a:solidFill>
                  <a:srgbClr val="002060"/>
                </a:solidFill>
              </a:rPr>
              <a:t>від</a:t>
            </a:r>
            <a:r>
              <a:rPr lang="ru-RU" altLang="ru-RU" sz="2000" dirty="0" smtClean="0">
                <a:solidFill>
                  <a:srgbClr val="002060"/>
                </a:solidFill>
              </a:rPr>
              <a:t> 23.11.2007, </a:t>
            </a:r>
            <a:r>
              <a:rPr lang="uk-UA" altLang="ru-RU" sz="2000" dirty="0" smtClean="0">
                <a:solidFill>
                  <a:srgbClr val="002060"/>
                </a:solidFill>
              </a:rPr>
              <a:t>розробленому на виконання пункту 25 доручення Кабінету Міністрів України від 3 лютого 2006 року №2571/1/1-06 до абзацу шостого підпункту 8 пункту 1 Плану заходів, затверджених Указом Президента України від 20 січня 2006 року №39 та зобов’язань України перед Радою Європи.</a:t>
            </a:r>
            <a:endParaRPr lang="ru-RU" altLang="ru-RU" sz="2000" dirty="0" smtClean="0">
              <a:solidFill>
                <a:srgbClr val="002060"/>
              </a:solidFill>
            </a:endParaRPr>
          </a:p>
          <a:p>
            <a:pPr algn="just"/>
            <a:r>
              <a:rPr lang="uk-UA" altLang="ru-RU" sz="2000" dirty="0" smtClean="0">
                <a:solidFill>
                  <a:srgbClr val="002060"/>
                </a:solidFill>
              </a:rPr>
              <a:t> </a:t>
            </a:r>
            <a:endParaRPr lang="ru-RU" altLang="ru-RU" sz="2000" dirty="0" smtClean="0">
              <a:solidFill>
                <a:srgbClr val="002060"/>
              </a:solidFill>
            </a:endParaRPr>
          </a:p>
          <a:p>
            <a:pPr algn="just"/>
            <a:r>
              <a:rPr lang="ru-RU" altLang="ru-RU" sz="2000" dirty="0" smtClean="0">
                <a:solidFill>
                  <a:srgbClr val="002060"/>
                </a:solidFill>
              </a:rPr>
              <a:t>«Про внесення змін до Кримінального та Кримінально-процесуального кодексів України </a:t>
            </a:r>
            <a:br>
              <a:rPr lang="ru-RU" altLang="ru-RU" sz="2000" dirty="0" smtClean="0">
                <a:solidFill>
                  <a:srgbClr val="002060"/>
                </a:solidFill>
              </a:rPr>
            </a:br>
            <a:r>
              <a:rPr lang="ru-RU" altLang="ru-RU" sz="2000" dirty="0" smtClean="0">
                <a:solidFill>
                  <a:srgbClr val="002060"/>
                </a:solidFill>
              </a:rPr>
              <a:t>щодо гуманізації кримінальної відповідальності»  (270-VI </a:t>
            </a:r>
            <a:r>
              <a:rPr lang="ru-RU" altLang="ru-RU" sz="2000" dirty="0" err="1" smtClean="0">
                <a:solidFill>
                  <a:srgbClr val="002060"/>
                </a:solidFill>
              </a:rPr>
              <a:t>від</a:t>
            </a:r>
            <a:r>
              <a:rPr lang="ru-RU" altLang="ru-RU" sz="2000" dirty="0" smtClean="0">
                <a:solidFill>
                  <a:srgbClr val="002060"/>
                </a:solidFill>
              </a:rPr>
              <a:t> 15.04.2008)</a:t>
            </a:r>
            <a:endParaRPr lang="ru-RU" sz="2000" dirty="0" smtClean="0"/>
          </a:p>
        </p:txBody>
      </p:sp>
    </p:spTree>
    <p:extLst>
      <p:ext uri="{BB962C8B-B14F-4D97-AF65-F5344CB8AC3E}">
        <p14:creationId xmlns:p14="http://schemas.microsoft.com/office/powerpoint/2010/main" val="2992959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333215" y="6217192"/>
            <a:ext cx="11499741"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Группа 10"/>
          <p:cNvGrpSpPr/>
          <p:nvPr/>
        </p:nvGrpSpPr>
        <p:grpSpPr>
          <a:xfrm>
            <a:off x="539787" y="6389097"/>
            <a:ext cx="1587271" cy="356326"/>
            <a:chOff x="734393" y="6396658"/>
            <a:chExt cx="1795583" cy="403090"/>
          </a:xfrm>
        </p:grpSpPr>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7439" y="6443422"/>
              <a:ext cx="1252537" cy="309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393" y="6396658"/>
              <a:ext cx="396983" cy="403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7" name="Прямоугольник 16"/>
          <p:cNvSpPr/>
          <p:nvPr/>
        </p:nvSpPr>
        <p:spPr>
          <a:xfrm>
            <a:off x="1362974" y="526211"/>
            <a:ext cx="9491856" cy="400110"/>
          </a:xfrm>
          <a:prstGeom prst="rect">
            <a:avLst/>
          </a:prstGeom>
        </p:spPr>
        <p:txBody>
          <a:bodyPr wrap="square">
            <a:spAutoFit/>
          </a:bodyPr>
          <a:lstStyle/>
          <a:p>
            <a:pPr lvl="0" algn="ctr" eaLnBrk="0" fontAlgn="base" hangingPunct="0">
              <a:spcBef>
                <a:spcPct val="0"/>
              </a:spcBef>
              <a:spcAft>
                <a:spcPct val="0"/>
              </a:spcAft>
            </a:pPr>
            <a:r>
              <a:rPr lang="ru-RU" altLang="ru-RU" sz="2000" b="1" dirty="0" err="1" smtClean="0">
                <a:solidFill>
                  <a:srgbClr val="002060"/>
                </a:solidFill>
              </a:rPr>
              <a:t>Дещо</a:t>
            </a:r>
            <a:r>
              <a:rPr lang="ru-RU" altLang="ru-RU" sz="2000" b="1" dirty="0" smtClean="0">
                <a:solidFill>
                  <a:srgbClr val="002060"/>
                </a:solidFill>
              </a:rPr>
              <a:t> з </a:t>
            </a:r>
            <a:r>
              <a:rPr lang="uk-UA" altLang="ru-RU" sz="2000" b="1" dirty="0" smtClean="0">
                <a:solidFill>
                  <a:srgbClr val="002060"/>
                </a:solidFill>
              </a:rPr>
              <a:t>історії</a:t>
            </a:r>
            <a:endParaRPr lang="ru-RU" altLang="ru-RU" sz="2000" b="1" dirty="0">
              <a:solidFill>
                <a:srgbClr val="002060"/>
              </a:solidFill>
            </a:endParaRPr>
          </a:p>
        </p:txBody>
      </p:sp>
      <p:sp>
        <p:nvSpPr>
          <p:cNvPr id="18" name="Прямоугольник 17"/>
          <p:cNvSpPr/>
          <p:nvPr/>
        </p:nvSpPr>
        <p:spPr>
          <a:xfrm>
            <a:off x="1362974" y="707366"/>
            <a:ext cx="10084279" cy="6247864"/>
          </a:xfrm>
          <a:prstGeom prst="rect">
            <a:avLst/>
          </a:prstGeom>
        </p:spPr>
        <p:txBody>
          <a:bodyPr wrap="square">
            <a:spAutoFit/>
          </a:bodyPr>
          <a:lstStyle/>
          <a:p>
            <a:pPr algn="just" eaLnBrk="0" fontAlgn="base" hangingPunct="0">
              <a:spcBef>
                <a:spcPct val="0"/>
              </a:spcBef>
              <a:spcAft>
                <a:spcPct val="0"/>
              </a:spcAft>
              <a:defRPr/>
            </a:pPr>
            <a:endParaRPr lang="ru-RU" altLang="ru-RU" sz="2000" b="1" dirty="0" smtClean="0">
              <a:solidFill>
                <a:srgbClr val="002060"/>
              </a:solidFill>
            </a:endParaRPr>
          </a:p>
          <a:p>
            <a:pPr indent="-285750" algn="just" eaLnBrk="0" fontAlgn="base" hangingPunct="0">
              <a:spcBef>
                <a:spcPct val="0"/>
              </a:spcBef>
              <a:spcAft>
                <a:spcPct val="0"/>
              </a:spcAft>
              <a:defRPr/>
            </a:pPr>
            <a:endParaRPr lang="ru-RU" altLang="ru-RU" sz="2000" b="1" dirty="0" smtClean="0">
              <a:solidFill>
                <a:srgbClr val="002060"/>
              </a:solidFill>
            </a:endParaRPr>
          </a:p>
          <a:p>
            <a:pPr algn="just"/>
            <a:r>
              <a:rPr lang="uk-UA" b="1" dirty="0" smtClean="0"/>
              <a:t>Стаття 188. Викрадення шляхом демонтажу та іншим засобом електричних мереж, кабельних ліній зв'язку та їх обладнання </a:t>
            </a:r>
            <a:endParaRPr lang="uk-UA" dirty="0" smtClean="0"/>
          </a:p>
          <a:p>
            <a:pPr algn="just"/>
            <a:r>
              <a:rPr lang="uk-UA" dirty="0" smtClean="0"/>
              <a:t> 1. Викрадення шляхом демонтажу та іншим засобом електричних мереж, кабельних ліній зв'язку та їх обладнання - карається штрафом від ста до п'ятисот неоподатковуваних мінімумів доходів громадян або позбавленням волі на строк до трьох років. </a:t>
            </a:r>
            <a:endParaRPr lang="ru-RU" dirty="0" smtClean="0"/>
          </a:p>
          <a:p>
            <a:pPr algn="just"/>
            <a:r>
              <a:rPr lang="uk-UA" dirty="0" smtClean="0"/>
              <a:t>2. Ті самі дії, вчинені за попередньою змовою групою осіб або особою, раніше судимою за злочин, передбачений цією статтею, чи у великих розмірах, - караються позбавленням волі на строк від п'яти до десяти років. </a:t>
            </a:r>
            <a:endParaRPr lang="ru-RU" dirty="0" smtClean="0"/>
          </a:p>
          <a:p>
            <a:pPr algn="just"/>
            <a:r>
              <a:rPr lang="uk-UA" dirty="0" smtClean="0"/>
              <a:t>3. Ті самі дії, вчинені організованою групою або такі, що спричинили особливо тяжкі наслідки, - караються позбавленням волі на строк від восьми до п'ятнадцяти років із конфіскацією майна. </a:t>
            </a:r>
            <a:endParaRPr lang="ru-RU" dirty="0" smtClean="0"/>
          </a:p>
          <a:p>
            <a:pPr algn="just"/>
            <a:endParaRPr lang="uk-UA" b="1" dirty="0" smtClean="0"/>
          </a:p>
          <a:p>
            <a:pPr algn="just"/>
            <a:r>
              <a:rPr lang="uk-UA" b="1" dirty="0" smtClean="0"/>
              <a:t>Примітка.</a:t>
            </a:r>
            <a:r>
              <a:rPr lang="uk-UA" dirty="0" smtClean="0"/>
              <a:t> Діями, що завдали особливо тяжкі наслідки, вважаються дії, що спричинили загибель людини, перерву в забезпеченні споживачів електричною енергією та послугами зв'язку, внаслідок якої припинена діяльність промислових підприємств, порушена діяльність органів влади, державних установ, лікарських закладів, правоохоронних органів, частин пожежної охорони, збройних сил, порушено функціонування залізничного, морського, річного, повітряного, автомобільного транспорту та електротранспорту. </a:t>
            </a:r>
            <a:endParaRPr lang="ru-RU" altLang="ru-RU" b="1" dirty="0" smtClean="0">
              <a:solidFill>
                <a:srgbClr val="002060"/>
              </a:solidFill>
            </a:endParaRPr>
          </a:p>
          <a:p>
            <a:pPr indent="-285750" algn="just" eaLnBrk="0" fontAlgn="base" hangingPunct="0">
              <a:spcBef>
                <a:spcPct val="0"/>
              </a:spcBef>
              <a:spcAft>
                <a:spcPct val="0"/>
              </a:spcAft>
              <a:defRPr/>
            </a:pPr>
            <a:endParaRPr lang="ru-RU" altLang="ru-RU" b="1" dirty="0" smtClean="0">
              <a:solidFill>
                <a:srgbClr val="002060"/>
              </a:solidFill>
            </a:endParaRPr>
          </a:p>
          <a:p>
            <a:pPr indent="-285750" algn="just" eaLnBrk="0" fontAlgn="base" hangingPunct="0">
              <a:spcBef>
                <a:spcPct val="0"/>
              </a:spcBef>
              <a:spcAft>
                <a:spcPct val="0"/>
              </a:spcAft>
              <a:defRPr/>
            </a:pPr>
            <a:r>
              <a:rPr lang="ru-RU" b="1" dirty="0" smtClean="0"/>
              <a:t/>
            </a:r>
            <a:br>
              <a:rPr lang="ru-RU" b="1" dirty="0" smtClean="0"/>
            </a:br>
            <a:endParaRPr lang="ru-RU" altLang="ru-RU" b="1" dirty="0">
              <a:solidFill>
                <a:srgbClr val="002060"/>
              </a:solidFill>
            </a:endParaRPr>
          </a:p>
        </p:txBody>
      </p:sp>
    </p:spTree>
    <p:extLst>
      <p:ext uri="{BB962C8B-B14F-4D97-AF65-F5344CB8AC3E}">
        <p14:creationId xmlns:p14="http://schemas.microsoft.com/office/powerpoint/2010/main" val="29929594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333215" y="6217192"/>
            <a:ext cx="11499741"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Группа 10"/>
          <p:cNvGrpSpPr/>
          <p:nvPr/>
        </p:nvGrpSpPr>
        <p:grpSpPr>
          <a:xfrm>
            <a:off x="539787" y="6389097"/>
            <a:ext cx="1587271" cy="356326"/>
            <a:chOff x="734393" y="6396658"/>
            <a:chExt cx="1795583" cy="403090"/>
          </a:xfrm>
        </p:grpSpPr>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7439" y="6443422"/>
              <a:ext cx="1252537" cy="309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393" y="6396658"/>
              <a:ext cx="396983" cy="403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7" name="Прямоугольник 16"/>
          <p:cNvSpPr/>
          <p:nvPr/>
        </p:nvSpPr>
        <p:spPr>
          <a:xfrm>
            <a:off x="1362974" y="526211"/>
            <a:ext cx="9491856" cy="400110"/>
          </a:xfrm>
          <a:prstGeom prst="rect">
            <a:avLst/>
          </a:prstGeom>
        </p:spPr>
        <p:txBody>
          <a:bodyPr wrap="square">
            <a:spAutoFit/>
          </a:bodyPr>
          <a:lstStyle/>
          <a:p>
            <a:pPr lvl="0" algn="ctr" eaLnBrk="0" fontAlgn="base" hangingPunct="0">
              <a:spcBef>
                <a:spcPct val="0"/>
              </a:spcBef>
              <a:spcAft>
                <a:spcPct val="0"/>
              </a:spcAft>
            </a:pPr>
            <a:r>
              <a:rPr lang="ru-RU" altLang="ru-RU" sz="2000" b="1" dirty="0" err="1" smtClean="0">
                <a:solidFill>
                  <a:srgbClr val="002060"/>
                </a:solidFill>
              </a:rPr>
              <a:t>Дещо</a:t>
            </a:r>
            <a:r>
              <a:rPr lang="ru-RU" altLang="ru-RU" sz="2000" b="1" dirty="0" smtClean="0">
                <a:solidFill>
                  <a:srgbClr val="002060"/>
                </a:solidFill>
              </a:rPr>
              <a:t> з </a:t>
            </a:r>
            <a:r>
              <a:rPr lang="uk-UA" altLang="ru-RU" sz="2000" b="1" dirty="0" smtClean="0">
                <a:solidFill>
                  <a:srgbClr val="002060"/>
                </a:solidFill>
              </a:rPr>
              <a:t>історії</a:t>
            </a:r>
            <a:endParaRPr lang="ru-RU" altLang="ru-RU" sz="2000" b="1" dirty="0">
              <a:solidFill>
                <a:srgbClr val="002060"/>
              </a:solidFill>
            </a:endParaRPr>
          </a:p>
        </p:txBody>
      </p:sp>
      <p:sp>
        <p:nvSpPr>
          <p:cNvPr id="18" name="Прямоугольник 17"/>
          <p:cNvSpPr/>
          <p:nvPr/>
        </p:nvSpPr>
        <p:spPr>
          <a:xfrm>
            <a:off x="1362974" y="707366"/>
            <a:ext cx="10084279" cy="707886"/>
          </a:xfrm>
          <a:prstGeom prst="rect">
            <a:avLst/>
          </a:prstGeom>
        </p:spPr>
        <p:txBody>
          <a:bodyPr wrap="square">
            <a:spAutoFit/>
          </a:bodyPr>
          <a:lstStyle/>
          <a:p>
            <a:pPr eaLnBrk="0" fontAlgn="base" hangingPunct="0">
              <a:spcBef>
                <a:spcPct val="0"/>
              </a:spcBef>
              <a:spcAft>
                <a:spcPct val="0"/>
              </a:spcAft>
              <a:defRPr/>
            </a:pPr>
            <a:endParaRPr lang="ru-RU" altLang="ru-RU" sz="2000" b="1" dirty="0" smtClean="0">
              <a:solidFill>
                <a:srgbClr val="002060"/>
              </a:solidFill>
            </a:endParaRPr>
          </a:p>
          <a:p>
            <a:pPr indent="-285750" eaLnBrk="0" fontAlgn="base" hangingPunct="0">
              <a:spcBef>
                <a:spcPct val="0"/>
              </a:spcBef>
              <a:spcAft>
                <a:spcPct val="0"/>
              </a:spcAft>
              <a:defRPr/>
            </a:pPr>
            <a:endParaRPr lang="ru-RU" altLang="ru-RU" sz="2000" b="1" dirty="0" smtClean="0">
              <a:solidFill>
                <a:srgbClr val="002060"/>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042581606"/>
              </p:ext>
            </p:extLst>
          </p:nvPr>
        </p:nvGraphicFramePr>
        <p:xfrm>
          <a:off x="569343" y="1052423"/>
          <a:ext cx="11300604" cy="5075580"/>
        </p:xfrm>
        <a:graphic>
          <a:graphicData uri="http://schemas.openxmlformats.org/drawingml/2006/table">
            <a:tbl>
              <a:tblPr/>
              <a:tblGrid>
                <a:gridCol w="5344511"/>
                <a:gridCol w="5956093"/>
              </a:tblGrid>
              <a:tr h="5075580">
                <a:tc>
                  <a:txBody>
                    <a:bodyPr/>
                    <a:lstStyle/>
                    <a:p>
                      <a:pPr marL="0" marR="0" indent="269875" algn="just">
                        <a:lnSpc>
                          <a:spcPct val="115000"/>
                        </a:lnSpc>
                        <a:spcBef>
                          <a:spcPts val="0"/>
                        </a:spcBef>
                        <a:spcAft>
                          <a:spcPts val="0"/>
                        </a:spcAft>
                      </a:pPr>
                      <a:r>
                        <a:rPr lang="uk-UA" sz="1400" b="1" dirty="0">
                          <a:latin typeface="+mn-lt"/>
                          <a:ea typeface="Times New Roman"/>
                        </a:rPr>
                        <a:t>Стаття 185. Крадіжка </a:t>
                      </a:r>
                      <a:endParaRPr lang="ru-RU" sz="1400" dirty="0">
                        <a:latin typeface="+mn-lt"/>
                        <a:ea typeface="Times New Roman"/>
                      </a:endParaRPr>
                    </a:p>
                    <a:p>
                      <a:pPr marL="0" marR="0" indent="269875" algn="just">
                        <a:lnSpc>
                          <a:spcPct val="115000"/>
                        </a:lnSpc>
                        <a:spcBef>
                          <a:spcPts val="0"/>
                        </a:spcBef>
                        <a:spcAft>
                          <a:spcPts val="0"/>
                        </a:spcAft>
                      </a:pPr>
                      <a:r>
                        <a:rPr lang="uk-UA" sz="1400" dirty="0">
                          <a:latin typeface="+mn-lt"/>
                          <a:ea typeface="Times New Roman"/>
                        </a:rPr>
                        <a:t>1. Таємне викрадення чужого майна (крадіжка) - </a:t>
                      </a:r>
                      <a:r>
                        <a:rPr lang="uk-UA" sz="1400" dirty="0" smtClean="0">
                          <a:latin typeface="+mn-lt"/>
                          <a:ea typeface="Times New Roman"/>
                        </a:rPr>
                        <a:t>карається </a:t>
                      </a:r>
                      <a:r>
                        <a:rPr lang="uk-UA" sz="1400" dirty="0">
                          <a:latin typeface="+mn-lt"/>
                          <a:ea typeface="Times New Roman"/>
                        </a:rPr>
                        <a:t>штрафом до п'ятдесяти неоподатковуваних мінімумів доходів громадян або виправними роботами на строк до двох років, або позбавленням волі на строк до трьох років. </a:t>
                      </a:r>
                      <a:endParaRPr lang="ru-RU" sz="1400" dirty="0">
                        <a:latin typeface="+mn-lt"/>
                        <a:ea typeface="Times New Roman"/>
                      </a:endParaRPr>
                    </a:p>
                    <a:p>
                      <a:pPr marL="0" marR="0" indent="269875" algn="just">
                        <a:lnSpc>
                          <a:spcPct val="115000"/>
                        </a:lnSpc>
                        <a:spcBef>
                          <a:spcPts val="0"/>
                        </a:spcBef>
                        <a:spcAft>
                          <a:spcPts val="0"/>
                        </a:spcAft>
                      </a:pPr>
                      <a:r>
                        <a:rPr lang="uk-UA" sz="1400" dirty="0">
                          <a:latin typeface="+mn-lt"/>
                          <a:ea typeface="Times New Roman"/>
                        </a:rPr>
                        <a:t>2. Крадіжка, вчинена повторно або за попередньою змовою групою осіб, - </a:t>
                      </a:r>
                      <a:r>
                        <a:rPr lang="uk-UA" sz="1400" dirty="0" smtClean="0">
                          <a:latin typeface="+mn-lt"/>
                          <a:ea typeface="Times New Roman"/>
                        </a:rPr>
                        <a:t>карається </a:t>
                      </a:r>
                      <a:r>
                        <a:rPr lang="uk-UA" sz="1400" dirty="0">
                          <a:latin typeface="+mn-lt"/>
                          <a:ea typeface="Times New Roman"/>
                        </a:rPr>
                        <a:t>обмеженням волі на строк до п'яти років або позбавленням волі на той самий строк. </a:t>
                      </a:r>
                      <a:endParaRPr lang="ru-RU" sz="1400" dirty="0">
                        <a:latin typeface="+mn-lt"/>
                        <a:ea typeface="Times New Roman"/>
                      </a:endParaRPr>
                    </a:p>
                    <a:p>
                      <a:pPr marL="0" marR="0" indent="269875" algn="just">
                        <a:lnSpc>
                          <a:spcPct val="115000"/>
                        </a:lnSpc>
                        <a:spcBef>
                          <a:spcPts val="0"/>
                        </a:spcBef>
                        <a:spcAft>
                          <a:spcPts val="0"/>
                        </a:spcAft>
                      </a:pPr>
                      <a:r>
                        <a:rPr lang="uk-UA" sz="1400" b="1" dirty="0">
                          <a:latin typeface="+mn-lt"/>
                          <a:ea typeface="Times New Roman"/>
                        </a:rPr>
                        <a:t>Примітка.</a:t>
                      </a:r>
                      <a:r>
                        <a:rPr lang="uk-UA" sz="1400" dirty="0">
                          <a:latin typeface="+mn-lt"/>
                          <a:ea typeface="Times New Roman"/>
                        </a:rPr>
                        <a:t> </a:t>
                      </a:r>
                      <a:endParaRPr lang="ru-RU" sz="1400" dirty="0">
                        <a:latin typeface="+mn-lt"/>
                        <a:ea typeface="Times New Roman"/>
                      </a:endParaRPr>
                    </a:p>
                    <a:p>
                      <a:pPr marL="0" marR="0" indent="269875" algn="just">
                        <a:lnSpc>
                          <a:spcPct val="115000"/>
                        </a:lnSpc>
                        <a:spcBef>
                          <a:spcPts val="0"/>
                        </a:spcBef>
                        <a:spcAft>
                          <a:spcPts val="0"/>
                        </a:spcAft>
                      </a:pPr>
                      <a:r>
                        <a:rPr lang="uk-UA" sz="1400" dirty="0">
                          <a:latin typeface="+mn-lt"/>
                          <a:ea typeface="Times New Roman"/>
                        </a:rPr>
                        <a:t>3. У статтях 185 – 191 цього Кодексу у великих розмірах визнається злочин, що вчинений однією особою чи групою осіб на суму, яка в двісті п'ятдесят і більше разів перевищує неоподатковуваний мінімум доходів громадян на момент вчинення злочину. </a:t>
                      </a:r>
                      <a:endParaRPr lang="ru-RU" sz="1400" dirty="0">
                        <a:latin typeface="+mn-lt"/>
                        <a:ea typeface="Times New Roman"/>
                      </a:endParaRPr>
                    </a:p>
                    <a:p>
                      <a:pPr marL="0" marR="0" indent="269875" algn="just">
                        <a:lnSpc>
                          <a:spcPct val="115000"/>
                        </a:lnSpc>
                        <a:spcBef>
                          <a:spcPts val="0"/>
                        </a:spcBef>
                        <a:spcAft>
                          <a:spcPts val="0"/>
                        </a:spcAft>
                      </a:pPr>
                      <a:r>
                        <a:rPr lang="uk-UA" sz="1400" dirty="0">
                          <a:latin typeface="+mn-lt"/>
                          <a:ea typeface="Times New Roman"/>
                        </a:rPr>
                        <a:t>4. У статтях 185 - 187 та 189 - 191 цього Кодексу в особливо великих розмірах визнається злочин, що вчинений однією особою чи групою осіб на суму, яка в шістсот і більше разів перевищує неоподатковуваний мінімум доходів громадян на момент вчинення злочину. </a:t>
                      </a:r>
                      <a:endParaRPr lang="ru-RU" sz="1400" dirty="0">
                        <a:latin typeface="+mn-lt"/>
                        <a:ea typeface="Times New Roman"/>
                      </a:endParaRPr>
                    </a:p>
                  </a:txBody>
                  <a:tcPr marL="30424" marR="3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269875" algn="just">
                        <a:lnSpc>
                          <a:spcPct val="115000"/>
                        </a:lnSpc>
                        <a:spcBef>
                          <a:spcPts val="0"/>
                        </a:spcBef>
                        <a:spcAft>
                          <a:spcPts val="0"/>
                        </a:spcAft>
                      </a:pPr>
                      <a:r>
                        <a:rPr lang="uk-UA" sz="1400" b="1" dirty="0">
                          <a:latin typeface="+mn-lt"/>
                          <a:ea typeface="Times New Roman"/>
                        </a:rPr>
                        <a:t>Стаття 185. Крадіжка </a:t>
                      </a:r>
                      <a:endParaRPr lang="ru-RU" sz="1400" dirty="0">
                        <a:latin typeface="+mn-lt"/>
                        <a:ea typeface="Times New Roman"/>
                      </a:endParaRPr>
                    </a:p>
                    <a:p>
                      <a:pPr marL="0" marR="0" indent="269875" algn="just">
                        <a:lnSpc>
                          <a:spcPct val="115000"/>
                        </a:lnSpc>
                        <a:spcBef>
                          <a:spcPts val="0"/>
                        </a:spcBef>
                        <a:spcAft>
                          <a:spcPts val="0"/>
                        </a:spcAft>
                      </a:pPr>
                      <a:r>
                        <a:rPr lang="uk-UA" sz="1400" dirty="0">
                          <a:latin typeface="+mn-lt"/>
                          <a:ea typeface="Times New Roman"/>
                        </a:rPr>
                        <a:t>1. Таємне викрадення чужого майна (крадіжка) - </a:t>
                      </a:r>
                      <a:r>
                        <a:rPr lang="uk-UA" sz="1400" b="1" dirty="0" smtClean="0">
                          <a:latin typeface="+mn-lt"/>
                          <a:ea typeface="Times New Roman"/>
                        </a:rPr>
                        <a:t>карається </a:t>
                      </a:r>
                      <a:r>
                        <a:rPr lang="uk-UA" sz="1400" b="1" dirty="0">
                          <a:latin typeface="+mn-lt"/>
                          <a:ea typeface="Times New Roman"/>
                        </a:rPr>
                        <a:t>штрафом до п'ятдесяти неоподатковуваних мінімумів доходів громадян або громадськими роботами на строк від вісімдесяти до двохсот сорока годин, або виправними роботами на строк до двох років, або арештом на строк до трьох місяців, або позбавленням волі на строк до трьох років. </a:t>
                      </a:r>
                      <a:endParaRPr lang="ru-RU" sz="1400" dirty="0">
                        <a:latin typeface="+mn-lt"/>
                        <a:ea typeface="Times New Roman"/>
                      </a:endParaRPr>
                    </a:p>
                    <a:p>
                      <a:pPr marL="0" marR="0" indent="269875" algn="just">
                        <a:lnSpc>
                          <a:spcPct val="115000"/>
                        </a:lnSpc>
                        <a:spcBef>
                          <a:spcPts val="0"/>
                        </a:spcBef>
                        <a:spcAft>
                          <a:spcPts val="0"/>
                        </a:spcAft>
                      </a:pPr>
                      <a:r>
                        <a:rPr lang="uk-UA" sz="1400" dirty="0">
                          <a:latin typeface="+mn-lt"/>
                          <a:ea typeface="Times New Roman"/>
                        </a:rPr>
                        <a:t>2. Крадіжка, вчинена повторно або за попередньою змовою групою осіб, - </a:t>
                      </a:r>
                      <a:r>
                        <a:rPr lang="uk-UA" sz="1400" dirty="0" smtClean="0">
                          <a:latin typeface="+mn-lt"/>
                          <a:ea typeface="Times New Roman"/>
                        </a:rPr>
                        <a:t>карається </a:t>
                      </a:r>
                      <a:r>
                        <a:rPr lang="uk-UA" sz="1400" b="1" dirty="0">
                          <a:latin typeface="+mn-lt"/>
                          <a:ea typeface="Times New Roman"/>
                        </a:rPr>
                        <a:t>арештом на строк від трьох до шести місяців або</a:t>
                      </a:r>
                      <a:r>
                        <a:rPr lang="uk-UA" sz="1400" dirty="0">
                          <a:latin typeface="+mn-lt"/>
                          <a:ea typeface="Times New Roman"/>
                        </a:rPr>
                        <a:t> обмеженням волі на строк до п'яти років або позбавленням волі на той самий строк. </a:t>
                      </a:r>
                      <a:endParaRPr lang="ru-RU" sz="1400" dirty="0">
                        <a:latin typeface="+mn-lt"/>
                        <a:ea typeface="Times New Roman"/>
                      </a:endParaRPr>
                    </a:p>
                    <a:p>
                      <a:pPr marL="0" marR="0" indent="269875" algn="just">
                        <a:lnSpc>
                          <a:spcPct val="115000"/>
                        </a:lnSpc>
                        <a:spcBef>
                          <a:spcPts val="0"/>
                        </a:spcBef>
                        <a:spcAft>
                          <a:spcPts val="0"/>
                        </a:spcAft>
                      </a:pPr>
                      <a:r>
                        <a:rPr lang="uk-UA" sz="1400" b="1" dirty="0">
                          <a:latin typeface="+mn-lt"/>
                          <a:ea typeface="Times New Roman"/>
                        </a:rPr>
                        <a:t>Примітка.</a:t>
                      </a:r>
                      <a:r>
                        <a:rPr lang="uk-UA" sz="1400" dirty="0">
                          <a:latin typeface="+mn-lt"/>
                          <a:ea typeface="Times New Roman"/>
                        </a:rPr>
                        <a:t> </a:t>
                      </a:r>
                      <a:endParaRPr lang="ru-RU" sz="1400" dirty="0">
                        <a:latin typeface="+mn-lt"/>
                        <a:ea typeface="Times New Roman"/>
                      </a:endParaRPr>
                    </a:p>
                    <a:p>
                      <a:pPr marL="0" marR="0" indent="269875" algn="just">
                        <a:lnSpc>
                          <a:spcPct val="115000"/>
                        </a:lnSpc>
                        <a:spcBef>
                          <a:spcPts val="0"/>
                        </a:spcBef>
                        <a:spcAft>
                          <a:spcPts val="0"/>
                        </a:spcAft>
                      </a:pPr>
                      <a:r>
                        <a:rPr lang="uk-UA" sz="1400" dirty="0">
                          <a:latin typeface="+mn-lt"/>
                          <a:ea typeface="Times New Roman"/>
                        </a:rPr>
                        <a:t>3. У статтях 185 – 191, </a:t>
                      </a:r>
                      <a:r>
                        <a:rPr lang="uk-UA" sz="1400" b="1" dirty="0">
                          <a:latin typeface="+mn-lt"/>
                          <a:ea typeface="Times New Roman"/>
                        </a:rPr>
                        <a:t>194</a:t>
                      </a:r>
                      <a:r>
                        <a:rPr lang="uk-UA" sz="1400" dirty="0">
                          <a:latin typeface="+mn-lt"/>
                          <a:ea typeface="Times New Roman"/>
                        </a:rPr>
                        <a:t> цього Кодексу у великих розмірах визнається злочин, що вчинений однією особою чи групою осіб на суму, яка в двісті п'ятдесят і більше разів перевищує неоподатковуваний мінімум доходів громадян на момент вчинення злочину. </a:t>
                      </a:r>
                      <a:endParaRPr lang="ru-RU" sz="1400" dirty="0">
                        <a:latin typeface="+mn-lt"/>
                        <a:ea typeface="Times New Roman"/>
                      </a:endParaRPr>
                    </a:p>
                    <a:p>
                      <a:pPr marL="0" marR="0" indent="269875" algn="just">
                        <a:lnSpc>
                          <a:spcPct val="115000"/>
                        </a:lnSpc>
                        <a:spcBef>
                          <a:spcPts val="0"/>
                        </a:spcBef>
                        <a:spcAft>
                          <a:spcPts val="0"/>
                        </a:spcAft>
                      </a:pPr>
                      <a:r>
                        <a:rPr lang="uk-UA" sz="1400" dirty="0">
                          <a:latin typeface="+mn-lt"/>
                          <a:ea typeface="Times New Roman"/>
                          <a:cs typeface="Antiqua"/>
                        </a:rPr>
                        <a:t>4. У статтях 185 - 187 та 189 – 191, </a:t>
                      </a:r>
                      <a:r>
                        <a:rPr lang="uk-UA" sz="1400" b="1" dirty="0">
                          <a:latin typeface="+mn-lt"/>
                          <a:ea typeface="Times New Roman"/>
                          <a:cs typeface="Antiqua"/>
                        </a:rPr>
                        <a:t>194</a:t>
                      </a:r>
                      <a:r>
                        <a:rPr lang="uk-UA" sz="1400" dirty="0">
                          <a:latin typeface="+mn-lt"/>
                          <a:ea typeface="Times New Roman"/>
                          <a:cs typeface="Antiqua"/>
                        </a:rPr>
                        <a:t> цього Кодексу в особливо великих розмірах визнається злочин, що вчинений однією особою чи групою осіб на суму, яка в шістсот і більше разів перевищує неоподатковуваний мінімум доходів громадян на момент вчинення злочину.</a:t>
                      </a:r>
                      <a:endParaRPr lang="ru-RU" sz="1400" dirty="0">
                        <a:latin typeface="+mn-lt"/>
                        <a:ea typeface="Times New Roman"/>
                        <a:cs typeface="Antiqua"/>
                      </a:endParaRPr>
                    </a:p>
                  </a:txBody>
                  <a:tcPr marL="30424" marR="3042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92959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333215" y="6217192"/>
            <a:ext cx="11499741"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 name="Группа 10"/>
          <p:cNvGrpSpPr/>
          <p:nvPr/>
        </p:nvGrpSpPr>
        <p:grpSpPr>
          <a:xfrm>
            <a:off x="539787" y="6389097"/>
            <a:ext cx="1587271" cy="356326"/>
            <a:chOff x="734393" y="6396658"/>
            <a:chExt cx="1795583" cy="403090"/>
          </a:xfrm>
        </p:grpSpPr>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7439" y="6443422"/>
              <a:ext cx="1252537" cy="309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393" y="6396658"/>
              <a:ext cx="396983" cy="403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7" name="Прямоугольник 16"/>
          <p:cNvSpPr/>
          <p:nvPr/>
        </p:nvSpPr>
        <p:spPr>
          <a:xfrm>
            <a:off x="1362974" y="526211"/>
            <a:ext cx="9491856" cy="400110"/>
          </a:xfrm>
          <a:prstGeom prst="rect">
            <a:avLst/>
          </a:prstGeom>
        </p:spPr>
        <p:txBody>
          <a:bodyPr wrap="square">
            <a:spAutoFit/>
          </a:bodyPr>
          <a:lstStyle/>
          <a:p>
            <a:pPr lvl="0" algn="ctr" eaLnBrk="0" fontAlgn="base" hangingPunct="0">
              <a:spcBef>
                <a:spcPct val="0"/>
              </a:spcBef>
              <a:spcAft>
                <a:spcPct val="0"/>
              </a:spcAft>
            </a:pPr>
            <a:r>
              <a:rPr lang="ru-RU" altLang="ru-RU" sz="2000" b="1" dirty="0" smtClean="0">
                <a:solidFill>
                  <a:srgbClr val="002060"/>
                </a:solidFill>
              </a:rPr>
              <a:t>Принципові </a:t>
            </a:r>
            <a:r>
              <a:rPr lang="ru-RU" altLang="ru-RU" sz="2000" b="1" dirty="0" err="1" smtClean="0">
                <a:solidFill>
                  <a:srgbClr val="002060"/>
                </a:solidFill>
              </a:rPr>
              <a:t>положення</a:t>
            </a:r>
            <a:r>
              <a:rPr lang="ru-RU" altLang="ru-RU" sz="2000" b="1" dirty="0" smtClean="0">
                <a:solidFill>
                  <a:srgbClr val="002060"/>
                </a:solidFill>
              </a:rPr>
              <a:t> </a:t>
            </a:r>
            <a:r>
              <a:rPr lang="ru-RU" altLang="ru-RU" sz="2000" b="1" dirty="0" err="1" smtClean="0">
                <a:solidFill>
                  <a:srgbClr val="002060"/>
                </a:solidFill>
              </a:rPr>
              <a:t>законопроектів</a:t>
            </a:r>
            <a:r>
              <a:rPr lang="ru-RU" altLang="ru-RU" sz="2000" b="1" dirty="0" smtClean="0">
                <a:solidFill>
                  <a:srgbClr val="002060"/>
                </a:solidFill>
              </a:rPr>
              <a:t> </a:t>
            </a:r>
            <a:endParaRPr lang="ru-RU" altLang="ru-RU" sz="2000" b="1" dirty="0">
              <a:solidFill>
                <a:srgbClr val="002060"/>
              </a:solidFill>
            </a:endParaRPr>
          </a:p>
        </p:txBody>
      </p:sp>
      <p:sp>
        <p:nvSpPr>
          <p:cNvPr id="18" name="Прямоугольник 17"/>
          <p:cNvSpPr/>
          <p:nvPr/>
        </p:nvSpPr>
        <p:spPr>
          <a:xfrm>
            <a:off x="1362974" y="1181819"/>
            <a:ext cx="10084279" cy="3970318"/>
          </a:xfrm>
          <a:prstGeom prst="rect">
            <a:avLst/>
          </a:prstGeom>
        </p:spPr>
        <p:txBody>
          <a:bodyPr wrap="square">
            <a:spAutoFit/>
          </a:bodyPr>
          <a:lstStyle/>
          <a:p>
            <a:pPr lvl="0" indent="-285750" algn="just" eaLnBrk="0" fontAlgn="base" hangingPunct="0">
              <a:spcBef>
                <a:spcPct val="0"/>
              </a:spcBef>
              <a:spcAft>
                <a:spcPct val="0"/>
              </a:spcAft>
              <a:defRPr/>
            </a:pPr>
            <a:endParaRPr lang="uk-UA" altLang="ru-RU" dirty="0" smtClean="0">
              <a:solidFill>
                <a:srgbClr val="002060"/>
              </a:solidFill>
            </a:endParaRPr>
          </a:p>
          <a:p>
            <a:pPr lvl="0" indent="-285750" algn="just" eaLnBrk="0" fontAlgn="base" hangingPunct="0">
              <a:spcBef>
                <a:spcPct val="0"/>
              </a:spcBef>
              <a:spcAft>
                <a:spcPct val="0"/>
              </a:spcAft>
              <a:defRPr/>
            </a:pPr>
            <a:r>
              <a:rPr lang="uk-UA" altLang="ru-RU" b="1" dirty="0" smtClean="0">
                <a:solidFill>
                  <a:srgbClr val="002060"/>
                </a:solidFill>
              </a:rPr>
              <a:t>ЗП №  3664 </a:t>
            </a:r>
            <a:r>
              <a:rPr lang="uk-UA" altLang="ru-RU" dirty="0" smtClean="0">
                <a:solidFill>
                  <a:srgbClr val="002060"/>
                </a:solidFill>
              </a:rPr>
              <a:t>– вносить зміни до Закону про металобрухт (ст.4), Кримінального кодексу (ст.188) та стосується </a:t>
            </a:r>
            <a:r>
              <a:rPr lang="uk-UA" altLang="ru-RU" b="1" dirty="0" smtClean="0">
                <a:solidFill>
                  <a:srgbClr val="002060"/>
                </a:solidFill>
              </a:rPr>
              <a:t>тільки мідних кабелів</a:t>
            </a:r>
            <a:r>
              <a:rPr lang="uk-UA" altLang="ru-RU" dirty="0" smtClean="0">
                <a:solidFill>
                  <a:srgbClr val="002060"/>
                </a:solidFill>
              </a:rPr>
              <a:t>.</a:t>
            </a:r>
          </a:p>
          <a:p>
            <a:pPr lvl="0" indent="-285750" algn="just" eaLnBrk="0" fontAlgn="base" hangingPunct="0">
              <a:spcBef>
                <a:spcPct val="0"/>
              </a:spcBef>
              <a:spcAft>
                <a:spcPct val="0"/>
              </a:spcAft>
              <a:defRPr/>
            </a:pPr>
            <a:endParaRPr lang="uk-UA" altLang="ru-RU" dirty="0" smtClean="0">
              <a:solidFill>
                <a:srgbClr val="002060"/>
              </a:solidFill>
            </a:endParaRPr>
          </a:p>
          <a:p>
            <a:pPr lvl="0" indent="-285750" algn="just" eaLnBrk="0" fontAlgn="base" hangingPunct="0">
              <a:spcBef>
                <a:spcPct val="0"/>
              </a:spcBef>
              <a:spcAft>
                <a:spcPct val="0"/>
              </a:spcAft>
              <a:defRPr/>
            </a:pPr>
            <a:r>
              <a:rPr lang="uk-UA" altLang="ru-RU" b="1" dirty="0" smtClean="0">
                <a:solidFill>
                  <a:srgbClr val="002060"/>
                </a:solidFill>
              </a:rPr>
              <a:t>ЗП № 4497 </a:t>
            </a:r>
            <a:r>
              <a:rPr lang="uk-UA" altLang="ru-RU" dirty="0" smtClean="0">
                <a:solidFill>
                  <a:srgbClr val="002060"/>
                </a:solidFill>
              </a:rPr>
              <a:t>–</a:t>
            </a:r>
            <a:r>
              <a:rPr lang="uk-UA" altLang="ru-RU" b="1" dirty="0" smtClean="0">
                <a:solidFill>
                  <a:srgbClr val="002060"/>
                </a:solidFill>
              </a:rPr>
              <a:t> </a:t>
            </a:r>
            <a:r>
              <a:rPr lang="uk-UA" altLang="ru-RU" dirty="0" smtClean="0">
                <a:solidFill>
                  <a:srgbClr val="002060"/>
                </a:solidFill>
              </a:rPr>
              <a:t>вносить зміни до Кримінального кодексу (ст.360), Кодексу про адміністративні правопорушення (ст.147) та стосується пошкодження або руйнування технічних засобів, споруд телекомунікаційних мереж.</a:t>
            </a:r>
          </a:p>
          <a:p>
            <a:pPr lvl="0" indent="-285750" algn="just" eaLnBrk="0" fontAlgn="base" hangingPunct="0">
              <a:spcBef>
                <a:spcPct val="0"/>
              </a:spcBef>
              <a:spcAft>
                <a:spcPct val="0"/>
              </a:spcAft>
              <a:defRPr/>
            </a:pPr>
            <a:endParaRPr lang="uk-UA" altLang="ru-RU" dirty="0" smtClean="0">
              <a:solidFill>
                <a:srgbClr val="002060"/>
              </a:solidFill>
            </a:endParaRPr>
          </a:p>
          <a:p>
            <a:pPr lvl="0" indent="-285750" algn="just" eaLnBrk="0" fontAlgn="base" hangingPunct="0">
              <a:spcBef>
                <a:spcPct val="0"/>
              </a:spcBef>
              <a:spcAft>
                <a:spcPct val="0"/>
              </a:spcAft>
              <a:defRPr/>
            </a:pPr>
            <a:r>
              <a:rPr lang="uk-UA" altLang="ru-RU" b="1" dirty="0" smtClean="0">
                <a:solidFill>
                  <a:srgbClr val="002060"/>
                </a:solidFill>
              </a:rPr>
              <a:t>ЗП № 6454 </a:t>
            </a:r>
            <a:r>
              <a:rPr lang="uk-UA" altLang="ru-RU" dirty="0" smtClean="0">
                <a:solidFill>
                  <a:srgbClr val="002060"/>
                </a:solidFill>
              </a:rPr>
              <a:t>– вносить зміни до Кримінального кодексу (ст.188),  Кодексу про адміністративні правопорушення (ст.164-10) та Закону про металобрухт (ст.4, ст.6) та стосується  операцій з кабелем  з вмістом міді, інших кольорових та/або дорогоцінних металів та посилення відповідальності за викрадення телекомунікаційного обладнання.</a:t>
            </a:r>
          </a:p>
          <a:p>
            <a:pPr lvl="0" indent="-285750" eaLnBrk="0" fontAlgn="base" hangingPunct="0">
              <a:spcBef>
                <a:spcPct val="0"/>
              </a:spcBef>
              <a:spcAft>
                <a:spcPct val="0"/>
              </a:spcAft>
              <a:defRPr/>
            </a:pPr>
            <a:endParaRPr lang="uk-UA" altLang="ru-RU" dirty="0" smtClean="0">
              <a:solidFill>
                <a:srgbClr val="002060"/>
              </a:solidFill>
            </a:endParaRPr>
          </a:p>
          <a:p>
            <a:pPr lvl="0" indent="-285750" eaLnBrk="0" fontAlgn="base" hangingPunct="0">
              <a:spcBef>
                <a:spcPct val="0"/>
              </a:spcBef>
              <a:spcAft>
                <a:spcPct val="0"/>
              </a:spcAft>
              <a:defRPr/>
            </a:pPr>
            <a:endParaRPr lang="ru-RU" altLang="ru-RU" dirty="0" smtClean="0">
              <a:solidFill>
                <a:srgbClr val="002060"/>
              </a:solidFill>
            </a:endParaRPr>
          </a:p>
        </p:txBody>
      </p:sp>
    </p:spTree>
    <p:extLst>
      <p:ext uri="{BB962C8B-B14F-4D97-AF65-F5344CB8AC3E}">
        <p14:creationId xmlns:p14="http://schemas.microsoft.com/office/powerpoint/2010/main" val="29929594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Прямая соединительная линия 7"/>
          <p:cNvCxnSpPr/>
          <p:nvPr/>
        </p:nvCxnSpPr>
        <p:spPr>
          <a:xfrm>
            <a:off x="333215" y="6307810"/>
            <a:ext cx="11499741"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11" name="Группа 10"/>
          <p:cNvGrpSpPr/>
          <p:nvPr/>
        </p:nvGrpSpPr>
        <p:grpSpPr>
          <a:xfrm>
            <a:off x="548413" y="6404407"/>
            <a:ext cx="1587271" cy="356326"/>
            <a:chOff x="734393" y="6396658"/>
            <a:chExt cx="1795583" cy="403090"/>
          </a:xfrm>
        </p:grpSpPr>
        <p:pic>
          <p:nvPicPr>
            <p:cNvPr id="12"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77439" y="6443422"/>
              <a:ext cx="1252537" cy="3095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4393" y="6396658"/>
              <a:ext cx="396983" cy="4030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7" name="Прямоугольник 6"/>
          <p:cNvSpPr/>
          <p:nvPr/>
        </p:nvSpPr>
        <p:spPr>
          <a:xfrm>
            <a:off x="3668846" y="1422543"/>
            <a:ext cx="7735753" cy="4202432"/>
          </a:xfrm>
          <a:prstGeom prst="rect">
            <a:avLst/>
          </a:prstGeom>
        </p:spPr>
        <p:txBody>
          <a:bodyPr wrap="square">
            <a:spAutoFit/>
          </a:bodyPr>
          <a:lstStyle/>
          <a:p>
            <a:pPr algn="ctr">
              <a:lnSpc>
                <a:spcPct val="107000"/>
              </a:lnSpc>
              <a:spcAft>
                <a:spcPts val="800"/>
              </a:spcAft>
            </a:pPr>
            <a:r>
              <a:rPr lang="uk-UA" sz="6000" b="1" dirty="0" smtClean="0">
                <a:solidFill>
                  <a:srgbClr val="002060"/>
                </a:solidFill>
                <a:ea typeface="Calibri" panose="020F0502020204030204" pitchFamily="34" charset="0"/>
                <a:cs typeface="Times New Roman" panose="02020603050405020304" pitchFamily="18" charset="0"/>
              </a:rPr>
              <a:t>ДЯКУЮ ЗА УВАГУ!</a:t>
            </a:r>
          </a:p>
          <a:p>
            <a:pPr algn="just">
              <a:lnSpc>
                <a:spcPct val="107000"/>
              </a:lnSpc>
              <a:spcAft>
                <a:spcPts val="800"/>
              </a:spcAft>
            </a:pPr>
            <a:endParaRPr lang="uk-UA" sz="1400" b="1" dirty="0">
              <a:ea typeface="Calibri" panose="020F0502020204030204" pitchFamily="34" charset="0"/>
              <a:cs typeface="Times New Roman" panose="02020603050405020304" pitchFamily="18" charset="0"/>
            </a:endParaRPr>
          </a:p>
          <a:p>
            <a:pPr algn="ctr">
              <a:lnSpc>
                <a:spcPct val="107000"/>
              </a:lnSpc>
              <a:spcAft>
                <a:spcPts val="800"/>
              </a:spcAft>
            </a:pPr>
            <a:r>
              <a:rPr lang="uk-UA" sz="3000" b="1" dirty="0" smtClean="0">
                <a:solidFill>
                  <a:srgbClr val="00AEEF"/>
                </a:solidFill>
                <a:ea typeface="Calibri" panose="020F0502020204030204" pitchFamily="34" charset="0"/>
                <a:cs typeface="Times New Roman" panose="02020603050405020304" pitchFamily="18" charset="0"/>
              </a:rPr>
              <a:t>Тетяна Попова</a:t>
            </a:r>
          </a:p>
          <a:p>
            <a:pPr algn="ctr">
              <a:lnSpc>
                <a:spcPct val="107000"/>
              </a:lnSpc>
              <a:spcAft>
                <a:spcPts val="800"/>
              </a:spcAft>
            </a:pPr>
            <a:r>
              <a:rPr lang="uk-UA" sz="3000" b="1" dirty="0" smtClean="0">
                <a:solidFill>
                  <a:srgbClr val="00AEEF"/>
                </a:solidFill>
                <a:ea typeface="Calibri" panose="020F0502020204030204" pitchFamily="34" charset="0"/>
                <a:cs typeface="Times New Roman" panose="02020603050405020304" pitchFamily="18" charset="0"/>
              </a:rPr>
              <a:t>Телекомпалата України</a:t>
            </a:r>
          </a:p>
          <a:p>
            <a:pPr algn="ctr">
              <a:lnSpc>
                <a:spcPct val="107000"/>
              </a:lnSpc>
              <a:spcAft>
                <a:spcPts val="800"/>
              </a:spcAft>
            </a:pPr>
            <a:endParaRPr lang="uk-UA" sz="3000" b="1" dirty="0" smtClean="0">
              <a:solidFill>
                <a:srgbClr val="00AEEF"/>
              </a:solidFill>
              <a:ea typeface="Calibri" panose="020F0502020204030204" pitchFamily="34" charset="0"/>
              <a:cs typeface="Times New Roman" panose="02020603050405020304" pitchFamily="18" charset="0"/>
            </a:endParaRPr>
          </a:p>
          <a:p>
            <a:pPr algn="ctr">
              <a:lnSpc>
                <a:spcPct val="107000"/>
              </a:lnSpc>
              <a:spcAft>
                <a:spcPts val="800"/>
              </a:spcAft>
            </a:pPr>
            <a:r>
              <a:rPr lang="en-US" sz="1400" b="1" dirty="0" smtClean="0">
                <a:ea typeface="Calibri" panose="020F0502020204030204" pitchFamily="34" charset="0"/>
                <a:cs typeface="Times New Roman" panose="02020603050405020304" pitchFamily="18" charset="0"/>
                <a:hlinkClick r:id="rId4"/>
              </a:rPr>
              <a:t>www.telpu.com.ua</a:t>
            </a:r>
            <a:r>
              <a:rPr lang="ru-RU" sz="1400" b="1" dirty="0" smtClean="0">
                <a:ea typeface="Calibri" panose="020F0502020204030204" pitchFamily="34" charset="0"/>
                <a:cs typeface="Times New Roman" panose="02020603050405020304" pitchFamily="18" charset="0"/>
              </a:rPr>
              <a:t>    </a:t>
            </a:r>
            <a:endParaRPr lang="en-US" sz="1400" b="1" dirty="0" smtClean="0">
              <a:ea typeface="Calibri" panose="020F0502020204030204" pitchFamily="34" charset="0"/>
              <a:cs typeface="Times New Roman" panose="02020603050405020304" pitchFamily="18" charset="0"/>
            </a:endParaRPr>
          </a:p>
          <a:p>
            <a:pPr algn="ctr">
              <a:lnSpc>
                <a:spcPct val="107000"/>
              </a:lnSpc>
              <a:spcAft>
                <a:spcPts val="800"/>
              </a:spcAft>
            </a:pPr>
            <a:r>
              <a:rPr lang="ru-RU" sz="1400" b="1" dirty="0" smtClean="0">
                <a:ea typeface="Calibri" panose="020F0502020204030204" pitchFamily="34" charset="0"/>
                <a:cs typeface="Times New Roman" panose="02020603050405020304" pitchFamily="18" charset="0"/>
              </a:rPr>
              <a:t>      </a:t>
            </a:r>
            <a:r>
              <a:rPr lang="en-US" sz="1400" b="1" dirty="0" smtClean="0">
                <a:ea typeface="Calibri" panose="020F0502020204030204" pitchFamily="34" charset="0"/>
                <a:cs typeface="Times New Roman" panose="02020603050405020304" pitchFamily="18" charset="0"/>
              </a:rPr>
              <a:t>(067) </a:t>
            </a:r>
            <a:r>
              <a:rPr lang="ru-RU" sz="1400" b="1" dirty="0" smtClean="0">
                <a:ea typeface="Calibri" panose="020F0502020204030204" pitchFamily="34" charset="0"/>
                <a:cs typeface="Times New Roman" panose="02020603050405020304" pitchFamily="18" charset="0"/>
              </a:rPr>
              <a:t>466 0141</a:t>
            </a:r>
          </a:p>
          <a:p>
            <a:pPr algn="ctr">
              <a:lnSpc>
                <a:spcPct val="107000"/>
              </a:lnSpc>
              <a:spcAft>
                <a:spcPts val="800"/>
              </a:spcAft>
            </a:pPr>
            <a:r>
              <a:rPr lang="ru-RU" sz="1400" b="1" dirty="0" smtClean="0">
                <a:ea typeface="Calibri" panose="020F0502020204030204" pitchFamily="34" charset="0"/>
                <a:cs typeface="Times New Roman" panose="02020603050405020304" pitchFamily="18" charset="0"/>
              </a:rPr>
              <a:t>       </a:t>
            </a:r>
            <a:r>
              <a:rPr lang="en-US" sz="1400" b="1" dirty="0" smtClean="0">
                <a:ea typeface="Calibri" panose="020F0502020204030204" pitchFamily="34" charset="0"/>
                <a:cs typeface="Times New Roman" panose="02020603050405020304" pitchFamily="18" charset="0"/>
              </a:rPr>
              <a:t>popova@tsua.net</a:t>
            </a:r>
            <a:endParaRPr lang="ru-RU" sz="1400" b="1" dirty="0">
              <a:ea typeface="Calibri" panose="020F0502020204030204" pitchFamily="34" charset="0"/>
              <a:cs typeface="Times New Roman" panose="02020603050405020304" pitchFamily="18" charset="0"/>
            </a:endParaRPr>
          </a:p>
        </p:txBody>
      </p:sp>
      <p:pic>
        <p:nvPicPr>
          <p:cNvPr id="14" name="Рисунок 13"/>
          <p:cNvPicPr>
            <a:picLocks noChangeAspect="1"/>
          </p:cNvPicPr>
          <p:nvPr/>
        </p:nvPicPr>
        <p:blipFill>
          <a:blip r:embed="rId5" cstate="print"/>
          <a:stretch>
            <a:fillRect/>
          </a:stretch>
        </p:blipFill>
        <p:spPr>
          <a:xfrm>
            <a:off x="659027" y="1883114"/>
            <a:ext cx="2410453" cy="1971488"/>
          </a:xfrm>
          <a:prstGeom prst="rect">
            <a:avLst/>
          </a:prstGeom>
        </p:spPr>
      </p:pic>
      <p:pic>
        <p:nvPicPr>
          <p:cNvPr id="1026" name="Picture 2" descr="Картинки по запросу телефон"/>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1718185">
            <a:off x="6914370" y="4917813"/>
            <a:ext cx="211994" cy="28908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Картинки по запросу конверт иконка"/>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727340" y="5301771"/>
            <a:ext cx="261448" cy="261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7066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2744</TotalTime>
  <Words>796</Words>
  <Application>Microsoft Office PowerPoint</Application>
  <PresentationFormat>Широкоэкранный</PresentationFormat>
  <Paragraphs>68</Paragraphs>
  <Slides>7</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Antiqua</vt:lpstr>
      <vt:lpstr>Arial</vt:lpstr>
      <vt:lpstr>Calibri</vt:lpstr>
      <vt:lpstr>Calibri Light</vt:lpstr>
      <vt:lpstr>Times New Roman</vt:lpstr>
      <vt:lpstr>Тема Office</vt:lpstr>
      <vt:lpstr>Недосконалість діючого законодавства, яке встановлює відповідальність за пошкодження, викрадення та використання викраденого обладнання телекомунікацій,  та шляхи його вдосконалення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ТЕЛЕКОМПАЛАТА УКРАИНЫ</dc:title>
  <dc:creator>Гріцак Костянтин</dc:creator>
  <cp:lastModifiedBy>Пригорницька Маріна</cp:lastModifiedBy>
  <cp:revision>204</cp:revision>
  <dcterms:created xsi:type="dcterms:W3CDTF">2016-04-07T07:13:33Z</dcterms:created>
  <dcterms:modified xsi:type="dcterms:W3CDTF">2017-05-22T08:22:54Z</dcterms:modified>
</cp:coreProperties>
</file>